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0.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1.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2.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181" r:id="rId4"/>
    <p:sldMasterId id="2147484290" r:id="rId5"/>
    <p:sldMasterId id="2147484268" r:id="rId6"/>
    <p:sldMasterId id="2147484246" r:id="rId7"/>
    <p:sldMasterId id="2147484330" r:id="rId8"/>
    <p:sldMasterId id="2147484347" r:id="rId9"/>
    <p:sldMasterId id="2147484363" r:id="rId10"/>
    <p:sldMasterId id="2147484380" r:id="rId11"/>
    <p:sldMasterId id="2147484409" r:id="rId12"/>
    <p:sldMasterId id="2147484437" r:id="rId13"/>
    <p:sldMasterId id="2147484461" r:id="rId14"/>
    <p:sldMasterId id="2147484475" r:id="rId15"/>
    <p:sldMasterId id="2147484489" r:id="rId16"/>
    <p:sldMasterId id="2147484506" r:id="rId17"/>
  </p:sldMasterIdLst>
  <p:notesMasterIdLst>
    <p:notesMasterId r:id="rId89"/>
  </p:notesMasterIdLst>
  <p:handoutMasterIdLst>
    <p:handoutMasterId r:id="rId90"/>
  </p:handoutMasterIdLst>
  <p:sldIdLst>
    <p:sldId id="1274" r:id="rId18"/>
    <p:sldId id="1264" r:id="rId19"/>
    <p:sldId id="1280" r:id="rId20"/>
    <p:sldId id="1304" r:id="rId21"/>
    <p:sldId id="1201" r:id="rId22"/>
    <p:sldId id="1120" r:id="rId23"/>
    <p:sldId id="1122" r:id="rId24"/>
    <p:sldId id="1284" r:id="rId25"/>
    <p:sldId id="1283" r:id="rId26"/>
    <p:sldId id="1275" r:id="rId27"/>
    <p:sldId id="1277" r:id="rId28"/>
    <p:sldId id="1278" r:id="rId29"/>
    <p:sldId id="1279" r:id="rId30"/>
    <p:sldId id="1202" r:id="rId31"/>
    <p:sldId id="1245" r:id="rId32"/>
    <p:sldId id="1256" r:id="rId33"/>
    <p:sldId id="1259" r:id="rId34"/>
    <p:sldId id="1246" r:id="rId35"/>
    <p:sldId id="1236" r:id="rId36"/>
    <p:sldId id="1230" r:id="rId37"/>
    <p:sldId id="1237" r:id="rId38"/>
    <p:sldId id="1238" r:id="rId39"/>
    <p:sldId id="1251" r:id="rId40"/>
    <p:sldId id="1267" r:id="rId41"/>
    <p:sldId id="1268" r:id="rId42"/>
    <p:sldId id="1269" r:id="rId43"/>
    <p:sldId id="1270" r:id="rId44"/>
    <p:sldId id="1231" r:id="rId45"/>
    <p:sldId id="1266" r:id="rId46"/>
    <p:sldId id="1258" r:id="rId47"/>
    <p:sldId id="1257" r:id="rId48"/>
    <p:sldId id="1234" r:id="rId49"/>
    <p:sldId id="1261" r:id="rId50"/>
    <p:sldId id="1271" r:id="rId51"/>
    <p:sldId id="1241" r:id="rId52"/>
    <p:sldId id="1233" r:id="rId53"/>
    <p:sldId id="1262" r:id="rId54"/>
    <p:sldId id="1254" r:id="rId55"/>
    <p:sldId id="1253" r:id="rId56"/>
    <p:sldId id="1252" r:id="rId57"/>
    <p:sldId id="1309" r:id="rId58"/>
    <p:sldId id="1255" r:id="rId59"/>
    <p:sldId id="1272" r:id="rId60"/>
    <p:sldId id="1312" r:id="rId61"/>
    <p:sldId id="1313" r:id="rId62"/>
    <p:sldId id="1242" r:id="rId63"/>
    <p:sldId id="1303" r:id="rId64"/>
    <p:sldId id="1314" r:id="rId65"/>
    <p:sldId id="1305" r:id="rId66"/>
    <p:sldId id="1306" r:id="rId67"/>
    <p:sldId id="1289" r:id="rId68"/>
    <p:sldId id="1292" r:id="rId69"/>
    <p:sldId id="1294" r:id="rId70"/>
    <p:sldId id="1293" r:id="rId71"/>
    <p:sldId id="1285" r:id="rId72"/>
    <p:sldId id="1295" r:id="rId73"/>
    <p:sldId id="1310" r:id="rId74"/>
    <p:sldId id="1297" r:id="rId75"/>
    <p:sldId id="1311" r:id="rId76"/>
    <p:sldId id="1290" r:id="rId77"/>
    <p:sldId id="1302" r:id="rId78"/>
    <p:sldId id="1307" r:id="rId79"/>
    <p:sldId id="1315" r:id="rId80"/>
    <p:sldId id="1316" r:id="rId81"/>
    <p:sldId id="1286" r:id="rId82"/>
    <p:sldId id="1287" r:id="rId83"/>
    <p:sldId id="1308" r:id="rId84"/>
    <p:sldId id="1319" r:id="rId85"/>
    <p:sldId id="1320" r:id="rId86"/>
    <p:sldId id="1317" r:id="rId87"/>
    <p:sldId id="1318" r:id="rId88"/>
  </p:sldIdLst>
  <p:sldSz cx="12436475" cy="6994525"/>
  <p:notesSz cx="6858000" cy="9144000"/>
  <p:defaultTextStyle>
    <a:defPPr>
      <a:defRPr lang="en-US"/>
    </a:defPPr>
    <a:lvl1pPr marL="0" algn="l" defTabSz="930860" rtl="0" eaLnBrk="1" latinLnBrk="0" hangingPunct="1">
      <a:defRPr sz="1800" kern="1200">
        <a:solidFill>
          <a:schemeClr val="tx1"/>
        </a:solidFill>
        <a:latin typeface="+mn-lt"/>
        <a:ea typeface="+mn-ea"/>
        <a:cs typeface="+mn-cs"/>
      </a:defRPr>
    </a:lvl1pPr>
    <a:lvl2pPr marL="465430" algn="l" defTabSz="930860" rtl="0" eaLnBrk="1" latinLnBrk="0" hangingPunct="1">
      <a:defRPr sz="1800" kern="1200">
        <a:solidFill>
          <a:schemeClr val="tx1"/>
        </a:solidFill>
        <a:latin typeface="+mn-lt"/>
        <a:ea typeface="+mn-ea"/>
        <a:cs typeface="+mn-cs"/>
      </a:defRPr>
    </a:lvl2pPr>
    <a:lvl3pPr marL="930860" algn="l" defTabSz="930860" rtl="0" eaLnBrk="1" latinLnBrk="0" hangingPunct="1">
      <a:defRPr sz="1800" kern="1200">
        <a:solidFill>
          <a:schemeClr val="tx1"/>
        </a:solidFill>
        <a:latin typeface="+mn-lt"/>
        <a:ea typeface="+mn-ea"/>
        <a:cs typeface="+mn-cs"/>
      </a:defRPr>
    </a:lvl3pPr>
    <a:lvl4pPr marL="1396290" algn="l" defTabSz="930860" rtl="0" eaLnBrk="1" latinLnBrk="0" hangingPunct="1">
      <a:defRPr sz="1800" kern="1200">
        <a:solidFill>
          <a:schemeClr val="tx1"/>
        </a:solidFill>
        <a:latin typeface="+mn-lt"/>
        <a:ea typeface="+mn-ea"/>
        <a:cs typeface="+mn-cs"/>
      </a:defRPr>
    </a:lvl4pPr>
    <a:lvl5pPr marL="1861715" algn="l" defTabSz="930860" rtl="0" eaLnBrk="1" latinLnBrk="0" hangingPunct="1">
      <a:defRPr sz="1800" kern="1200">
        <a:solidFill>
          <a:schemeClr val="tx1"/>
        </a:solidFill>
        <a:latin typeface="+mn-lt"/>
        <a:ea typeface="+mn-ea"/>
        <a:cs typeface="+mn-cs"/>
      </a:defRPr>
    </a:lvl5pPr>
    <a:lvl6pPr marL="2327145" algn="l" defTabSz="930860" rtl="0" eaLnBrk="1" latinLnBrk="0" hangingPunct="1">
      <a:defRPr sz="1800" kern="1200">
        <a:solidFill>
          <a:schemeClr val="tx1"/>
        </a:solidFill>
        <a:latin typeface="+mn-lt"/>
        <a:ea typeface="+mn-ea"/>
        <a:cs typeface="+mn-cs"/>
      </a:defRPr>
    </a:lvl6pPr>
    <a:lvl7pPr marL="2792572" algn="l" defTabSz="930860" rtl="0" eaLnBrk="1" latinLnBrk="0" hangingPunct="1">
      <a:defRPr sz="1800" kern="1200">
        <a:solidFill>
          <a:schemeClr val="tx1"/>
        </a:solidFill>
        <a:latin typeface="+mn-lt"/>
        <a:ea typeface="+mn-ea"/>
        <a:cs typeface="+mn-cs"/>
      </a:defRPr>
    </a:lvl7pPr>
    <a:lvl8pPr marL="3258006" algn="l" defTabSz="930860" rtl="0" eaLnBrk="1" latinLnBrk="0" hangingPunct="1">
      <a:defRPr sz="1800" kern="1200">
        <a:solidFill>
          <a:schemeClr val="tx1"/>
        </a:solidFill>
        <a:latin typeface="+mn-lt"/>
        <a:ea typeface="+mn-ea"/>
        <a:cs typeface="+mn-cs"/>
      </a:defRPr>
    </a:lvl8pPr>
    <a:lvl9pPr marL="3723430" algn="l" defTabSz="93086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this template" id="{E60AC486-1BAF-498A-9A57-7A5A1B7BADB5}">
          <p14:sldIdLst/>
        </p14:section>
        <p14:section name="Build Template" id="{D88B19E0-7F40-4EB1-BF25-B9D8E02B1AB4}">
          <p14:sldIdLst>
            <p14:sldId id="1274"/>
            <p14:sldId id="1264"/>
            <p14:sldId id="1280"/>
            <p14:sldId id="1304"/>
            <p14:sldId id="1201"/>
            <p14:sldId id="1120"/>
            <p14:sldId id="1122"/>
            <p14:sldId id="1284"/>
            <p14:sldId id="1283"/>
            <p14:sldId id="1275"/>
            <p14:sldId id="1277"/>
            <p14:sldId id="1278"/>
            <p14:sldId id="1279"/>
            <p14:sldId id="1202"/>
            <p14:sldId id="1245"/>
            <p14:sldId id="1256"/>
            <p14:sldId id="1259"/>
            <p14:sldId id="1246"/>
            <p14:sldId id="1236"/>
            <p14:sldId id="1230"/>
            <p14:sldId id="1237"/>
            <p14:sldId id="1238"/>
            <p14:sldId id="1251"/>
            <p14:sldId id="1267"/>
            <p14:sldId id="1268"/>
            <p14:sldId id="1269"/>
            <p14:sldId id="1270"/>
            <p14:sldId id="1231"/>
            <p14:sldId id="1266"/>
            <p14:sldId id="1258"/>
            <p14:sldId id="1257"/>
            <p14:sldId id="1234"/>
            <p14:sldId id="1261"/>
            <p14:sldId id="1271"/>
            <p14:sldId id="1241"/>
            <p14:sldId id="1233"/>
            <p14:sldId id="1262"/>
            <p14:sldId id="1254"/>
            <p14:sldId id="1253"/>
            <p14:sldId id="1252"/>
            <p14:sldId id="1309"/>
            <p14:sldId id="1255"/>
            <p14:sldId id="1272"/>
            <p14:sldId id="1312"/>
            <p14:sldId id="1313"/>
            <p14:sldId id="1242"/>
            <p14:sldId id="1303"/>
            <p14:sldId id="1314"/>
            <p14:sldId id="1305"/>
            <p14:sldId id="1306"/>
            <p14:sldId id="1289"/>
            <p14:sldId id="1292"/>
            <p14:sldId id="1294"/>
            <p14:sldId id="1293"/>
            <p14:sldId id="1285"/>
            <p14:sldId id="1295"/>
            <p14:sldId id="1310"/>
            <p14:sldId id="1297"/>
            <p14:sldId id="1311"/>
            <p14:sldId id="1290"/>
            <p14:sldId id="1302"/>
            <p14:sldId id="1307"/>
            <p14:sldId id="1315"/>
            <p14:sldId id="1316"/>
            <p14:sldId id="1286"/>
            <p14:sldId id="1287"/>
            <p14:sldId id="1308"/>
            <p14:sldId id="1319"/>
            <p14:sldId id="1320"/>
            <p14:sldId id="1317"/>
            <p14:sldId id="1318"/>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FFFFFF"/>
    <a:srgbClr val="505050"/>
    <a:srgbClr val="969696"/>
    <a:srgbClr val="442359"/>
    <a:srgbClr val="333333"/>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6" autoAdjust="0"/>
    <p:restoredTop sz="73035" autoAdjust="0"/>
  </p:normalViewPr>
  <p:slideViewPr>
    <p:cSldViewPr>
      <p:cViewPr varScale="1">
        <p:scale>
          <a:sx n="80" d="100"/>
          <a:sy n="80" d="100"/>
        </p:scale>
        <p:origin x="60" y="96"/>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3" d="2"/>
        <a:sy n="3" d="2"/>
      </p:scale>
      <p:origin x="0" y="0"/>
    </p:cViewPr>
  </p:notesTextViewPr>
  <p:sorterViewPr>
    <p:cViewPr varScale="1">
      <p:scale>
        <a:sx n="1" d="1"/>
        <a:sy n="1" d="1"/>
      </p:scale>
      <p:origin x="0" y="-13836"/>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slide" Target="slides/slide67.xml"/><Relationship Id="rId89"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slide" Target="slides/slide70.xml"/><Relationship Id="rId5" Type="http://schemas.openxmlformats.org/officeDocument/2006/relationships/slideMaster" Target="slideMasters/slideMaster2.xml"/><Relationship Id="rId61" Type="http://schemas.openxmlformats.org/officeDocument/2006/relationships/slide" Target="slides/slide44.xml"/><Relationship Id="rId82" Type="http://schemas.openxmlformats.org/officeDocument/2006/relationships/slide" Target="slides/slide65.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9083701733988"/>
          <c:y val="0.140684471819328"/>
          <c:w val="0.8904705379280794"/>
          <c:h val="0.78076421424553344"/>
        </c:manualLayout>
      </c:layout>
      <c:barChart>
        <c:barDir val="col"/>
        <c:grouping val="clustered"/>
        <c:varyColors val="0"/>
        <c:ser>
          <c:idx val="0"/>
          <c:order val="0"/>
          <c:tx>
            <c:strRef>
              <c:f>Sheet1!$F$10</c:f>
              <c:strCache>
                <c:ptCount val="1"/>
                <c:pt idx="0">
                  <c:v>VS2013 RTM</c:v>
                </c:pt>
              </c:strCache>
            </c:strRef>
          </c:tx>
          <c:spPr>
            <a:solidFill>
              <a:srgbClr val="FF0000"/>
            </a:solidFill>
            <a:ln>
              <a:noFill/>
            </a:ln>
            <a:effectLst>
              <a:outerShdw blurRad="57150" dist="19050" dir="5400000" algn="ctr" rotWithShape="0">
                <a:srgbClr val="000000">
                  <a:alpha val="63000"/>
                </a:srgbClr>
              </a:outerShdw>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Sheet1!$E$11:$E$14</c:f>
              <c:strCache>
                <c:ptCount val="4"/>
                <c:pt idx="0">
                  <c:v>KSR (Xbox One)</c:v>
                </c:pt>
                <c:pt idx="1">
                  <c:v>Forza (Xbox One)</c:v>
                </c:pt>
                <c:pt idx="2">
                  <c:v>Chrome</c:v>
                </c:pt>
                <c:pt idx="3">
                  <c:v>VC Compiler</c:v>
                </c:pt>
              </c:strCache>
            </c:strRef>
          </c:cat>
          <c:val>
            <c:numRef>
              <c:f>Sheet1!$F$11:$F$14</c:f>
              <c:numCache>
                <c:formatCode>General</c:formatCode>
                <c:ptCount val="4"/>
                <c:pt idx="0">
                  <c:v>620</c:v>
                </c:pt>
                <c:pt idx="1">
                  <c:v>138</c:v>
                </c:pt>
                <c:pt idx="2">
                  <c:v>225</c:v>
                </c:pt>
                <c:pt idx="3">
                  <c:v>120</c:v>
                </c:pt>
              </c:numCache>
            </c:numRef>
          </c:val>
          <c:extLst>
            <c:ext xmlns:c16="http://schemas.microsoft.com/office/drawing/2014/chart" uri="{C3380CC4-5D6E-409C-BE32-E72D297353CC}">
              <c16:uniqueId val="{00000000-8C54-41BD-A681-BF887E58B44C}"/>
            </c:ext>
          </c:extLst>
        </c:ser>
        <c:ser>
          <c:idx val="1"/>
          <c:order val="1"/>
          <c:tx>
            <c:strRef>
              <c:f>Sheet1!$G$10</c:f>
              <c:strCache>
                <c:ptCount val="1"/>
                <c:pt idx="0">
                  <c:v>VS 2015 Preview</c:v>
                </c:pt>
              </c:strCache>
            </c:strRef>
          </c:tx>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Sheet1!$E$11:$E$14</c:f>
              <c:strCache>
                <c:ptCount val="4"/>
                <c:pt idx="0">
                  <c:v>KSR (Xbox One)</c:v>
                </c:pt>
                <c:pt idx="1">
                  <c:v>Forza (Xbox One)</c:v>
                </c:pt>
                <c:pt idx="2">
                  <c:v>Chrome</c:v>
                </c:pt>
                <c:pt idx="3">
                  <c:v>VC Compiler</c:v>
                </c:pt>
              </c:strCache>
            </c:strRef>
          </c:cat>
          <c:val>
            <c:numRef>
              <c:f>Sheet1!$G$11:$G$14</c:f>
              <c:numCache>
                <c:formatCode>General</c:formatCode>
                <c:ptCount val="4"/>
                <c:pt idx="0">
                  <c:v>68</c:v>
                </c:pt>
                <c:pt idx="1">
                  <c:v>61</c:v>
                </c:pt>
                <c:pt idx="2">
                  <c:v>10</c:v>
                </c:pt>
                <c:pt idx="3">
                  <c:v>34</c:v>
                </c:pt>
              </c:numCache>
            </c:numRef>
          </c:val>
          <c:extLst>
            <c:ext xmlns:c16="http://schemas.microsoft.com/office/drawing/2014/chart" uri="{C3380CC4-5D6E-409C-BE32-E72D297353CC}">
              <c16:uniqueId val="{00000001-8C54-41BD-A681-BF887E58B44C}"/>
            </c:ext>
          </c:extLst>
        </c:ser>
        <c:dLbls>
          <c:showLegendKey val="0"/>
          <c:showVal val="0"/>
          <c:showCatName val="0"/>
          <c:showSerName val="0"/>
          <c:showPercent val="0"/>
          <c:showBubbleSize val="0"/>
        </c:dLbls>
        <c:gapWidth val="100"/>
        <c:overlap val="-24"/>
        <c:axId val="298900800"/>
        <c:axId val="298904328"/>
      </c:barChart>
      <c:catAx>
        <c:axId val="2989008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98904328"/>
        <c:crosses val="autoZero"/>
        <c:auto val="1"/>
        <c:lblAlgn val="ctr"/>
        <c:lblOffset val="100"/>
        <c:noMultiLvlLbl val="0"/>
      </c:catAx>
      <c:valAx>
        <c:axId val="298904328"/>
        <c:scaling>
          <c:orientation val="minMax"/>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dirty="0"/>
                  <a:t>Link</a:t>
                </a:r>
                <a:r>
                  <a:rPr lang="en-US" baseline="0" dirty="0"/>
                  <a:t> Time (Seconds)</a:t>
                </a:r>
                <a:endParaRPr lang="en-US" dirty="0"/>
              </a:p>
            </c:rich>
          </c:tx>
          <c:layout>
            <c:manualLayout>
              <c:xMode val="edge"/>
              <c:yMode val="edge"/>
              <c:x val="1.3272498147162743E-2"/>
              <c:y val="0.22462263982422609"/>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8900800"/>
        <c:crosses val="autoZero"/>
        <c:crossBetween val="between"/>
      </c:valAx>
      <c:spPr>
        <a:noFill/>
        <a:ln>
          <a:noFill/>
        </a:ln>
        <a:effectLst/>
      </c:spPr>
    </c:plotArea>
    <c:legend>
      <c:legendPos val="b"/>
      <c:layout>
        <c:manualLayout>
          <c:xMode val="edge"/>
          <c:yMode val="edge"/>
          <c:x val="0.64147675933368442"/>
          <c:y val="0.12644168580224011"/>
          <c:w val="0.33743619577457307"/>
          <c:h val="6.960608388235620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Incremental</a:t>
            </a:r>
            <a:r>
              <a:rPr lang="en-US" sz="1400" baseline="0"/>
              <a:t> Scenario (LTCG), E2E Build Time (sec)</a:t>
            </a:r>
            <a:endParaRPr lang="en-US" sz="140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Sheet1!$F$5</c:f>
              <c:strCache>
                <c:ptCount val="1"/>
                <c:pt idx="0">
                  <c:v>VS2013 Preview</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Sheet1!$E$6:$E$8</c:f>
              <c:strCache>
                <c:ptCount val="3"/>
                <c:pt idx="0">
                  <c:v>DXAML</c:v>
                </c:pt>
                <c:pt idx="1">
                  <c:v>MSHTML</c:v>
                </c:pt>
                <c:pt idx="2">
                  <c:v>C2</c:v>
                </c:pt>
              </c:strCache>
            </c:strRef>
          </c:cat>
          <c:val>
            <c:numRef>
              <c:f>Sheet1!$F$6:$F$8</c:f>
              <c:numCache>
                <c:formatCode>General</c:formatCode>
                <c:ptCount val="3"/>
                <c:pt idx="0">
                  <c:v>240</c:v>
                </c:pt>
                <c:pt idx="1">
                  <c:v>140</c:v>
                </c:pt>
                <c:pt idx="2">
                  <c:v>129</c:v>
                </c:pt>
              </c:numCache>
            </c:numRef>
          </c:val>
          <c:extLst>
            <c:ext xmlns:c16="http://schemas.microsoft.com/office/drawing/2014/chart" uri="{C3380CC4-5D6E-409C-BE32-E72D297353CC}">
              <c16:uniqueId val="{00000000-F947-4F82-AC93-7740A8CCFB2F}"/>
            </c:ext>
          </c:extLst>
        </c:ser>
        <c:ser>
          <c:idx val="1"/>
          <c:order val="1"/>
          <c:tx>
            <c:strRef>
              <c:f>Sheet1!$G$5</c:f>
              <c:strCache>
                <c:ptCount val="1"/>
                <c:pt idx="0">
                  <c:v>VS2015 RTM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Sheet1!$E$6:$E$8</c:f>
              <c:strCache>
                <c:ptCount val="3"/>
                <c:pt idx="0">
                  <c:v>DXAML</c:v>
                </c:pt>
                <c:pt idx="1">
                  <c:v>MSHTML</c:v>
                </c:pt>
                <c:pt idx="2">
                  <c:v>C2</c:v>
                </c:pt>
              </c:strCache>
            </c:strRef>
          </c:cat>
          <c:val>
            <c:numRef>
              <c:f>Sheet1!$G$6:$G$8</c:f>
              <c:numCache>
                <c:formatCode>General</c:formatCode>
                <c:ptCount val="3"/>
                <c:pt idx="0">
                  <c:v>220</c:v>
                </c:pt>
                <c:pt idx="1">
                  <c:v>87</c:v>
                </c:pt>
                <c:pt idx="2">
                  <c:v>13</c:v>
                </c:pt>
              </c:numCache>
            </c:numRef>
          </c:val>
          <c:extLst>
            <c:ext xmlns:c16="http://schemas.microsoft.com/office/drawing/2014/chart" uri="{C3380CC4-5D6E-409C-BE32-E72D297353CC}">
              <c16:uniqueId val="{00000001-F947-4F82-AC93-7740A8CCFB2F}"/>
            </c:ext>
          </c:extLst>
        </c:ser>
        <c:dLbls>
          <c:showLegendKey val="0"/>
          <c:showVal val="0"/>
          <c:showCatName val="0"/>
          <c:showSerName val="0"/>
          <c:showPercent val="0"/>
          <c:showBubbleSize val="0"/>
        </c:dLbls>
        <c:gapWidth val="115"/>
        <c:overlap val="-20"/>
        <c:axId val="298906288"/>
        <c:axId val="298905112"/>
      </c:barChart>
      <c:catAx>
        <c:axId val="2989062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5112"/>
        <c:crosses val="autoZero"/>
        <c:auto val="1"/>
        <c:lblAlgn val="ctr"/>
        <c:lblOffset val="100"/>
        <c:noMultiLvlLbl val="0"/>
      </c:catAx>
      <c:valAx>
        <c:axId val="29890511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62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dirty="0"/>
              <a:t>Incremental</a:t>
            </a:r>
            <a:r>
              <a:rPr lang="en-US" sz="1400" baseline="0" dirty="0"/>
              <a:t> Scenario, (Non LTCG), E2E Build </a:t>
            </a:r>
            <a:r>
              <a:rPr lang="en-US" sz="1400" baseline="0" dirty="0" smtClean="0"/>
              <a:t>Time (sec)</a:t>
            </a:r>
            <a:endParaRPr lang="en-US" sz="1400" dirty="0"/>
          </a:p>
        </c:rich>
      </c:tx>
      <c:layout/>
      <c:overlay val="0"/>
      <c:spPr>
        <a:noFill/>
        <a:ln>
          <a:noFill/>
        </a:ln>
        <a:effectLst/>
      </c:spPr>
    </c:title>
    <c:autoTitleDeleted val="0"/>
    <c:plotArea>
      <c:layout/>
      <c:barChart>
        <c:barDir val="bar"/>
        <c:grouping val="clustered"/>
        <c:varyColors val="0"/>
        <c:ser>
          <c:idx val="0"/>
          <c:order val="0"/>
          <c:tx>
            <c:strRef>
              <c:f>Sheet1!$F$5</c:f>
              <c:strCache>
                <c:ptCount val="1"/>
                <c:pt idx="0">
                  <c:v>VS2013 Preview</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Sheet1!$E$6:$E$10</c:f>
              <c:strCache>
                <c:ptCount val="5"/>
                <c:pt idx="0">
                  <c:v>Auto7</c:v>
                </c:pt>
                <c:pt idx="1">
                  <c:v>Ogre3d</c:v>
                </c:pt>
                <c:pt idx="2">
                  <c:v>Epoch</c:v>
                </c:pt>
                <c:pt idx="3">
                  <c:v>Chrome (F)</c:v>
                </c:pt>
                <c:pt idx="4">
                  <c:v>Chrome (Inc)</c:v>
                </c:pt>
              </c:strCache>
            </c:strRef>
          </c:cat>
          <c:val>
            <c:numRef>
              <c:f>Sheet1!$F$6:$F$10</c:f>
              <c:numCache>
                <c:formatCode>General</c:formatCode>
                <c:ptCount val="5"/>
                <c:pt idx="0">
                  <c:v>1.08</c:v>
                </c:pt>
                <c:pt idx="1">
                  <c:v>34</c:v>
                </c:pt>
                <c:pt idx="2">
                  <c:v>620</c:v>
                </c:pt>
                <c:pt idx="3">
                  <c:v>1023</c:v>
                </c:pt>
                <c:pt idx="4">
                  <c:v>228</c:v>
                </c:pt>
              </c:numCache>
            </c:numRef>
          </c:val>
          <c:extLst>
            <c:ext xmlns:c16="http://schemas.microsoft.com/office/drawing/2014/chart" uri="{C3380CC4-5D6E-409C-BE32-E72D297353CC}">
              <c16:uniqueId val="{00000000-E343-415C-A03A-4213BB8C1BEF}"/>
            </c:ext>
          </c:extLst>
        </c:ser>
        <c:ser>
          <c:idx val="1"/>
          <c:order val="1"/>
          <c:tx>
            <c:strRef>
              <c:f>Sheet1!$G$5</c:f>
              <c:strCache>
                <c:ptCount val="1"/>
                <c:pt idx="0">
                  <c:v>VS2015 RTM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Sheet1!$E$6:$E$10</c:f>
              <c:strCache>
                <c:ptCount val="5"/>
                <c:pt idx="0">
                  <c:v>Auto7</c:v>
                </c:pt>
                <c:pt idx="1">
                  <c:v>Ogre3d</c:v>
                </c:pt>
                <c:pt idx="2">
                  <c:v>Epoch</c:v>
                </c:pt>
                <c:pt idx="3">
                  <c:v>Chrome (F)</c:v>
                </c:pt>
                <c:pt idx="4">
                  <c:v>Chrome (Inc)</c:v>
                </c:pt>
              </c:strCache>
            </c:strRef>
          </c:cat>
          <c:val>
            <c:numRef>
              <c:f>Sheet1!$G$6:$G$10</c:f>
              <c:numCache>
                <c:formatCode>General</c:formatCode>
                <c:ptCount val="5"/>
                <c:pt idx="0">
                  <c:v>1.1299999999999999</c:v>
                </c:pt>
                <c:pt idx="1">
                  <c:v>18</c:v>
                </c:pt>
                <c:pt idx="2">
                  <c:v>68</c:v>
                </c:pt>
                <c:pt idx="3">
                  <c:v>492</c:v>
                </c:pt>
                <c:pt idx="4">
                  <c:v>13</c:v>
                </c:pt>
              </c:numCache>
            </c:numRef>
          </c:val>
          <c:extLst>
            <c:ext xmlns:c16="http://schemas.microsoft.com/office/drawing/2014/chart" uri="{C3380CC4-5D6E-409C-BE32-E72D297353CC}">
              <c16:uniqueId val="{00000001-E343-415C-A03A-4213BB8C1BEF}"/>
            </c:ext>
          </c:extLst>
        </c:ser>
        <c:dLbls>
          <c:showLegendKey val="0"/>
          <c:showVal val="0"/>
          <c:showCatName val="0"/>
          <c:showSerName val="0"/>
          <c:showPercent val="0"/>
          <c:showBubbleSize val="0"/>
        </c:dLbls>
        <c:gapWidth val="115"/>
        <c:overlap val="-20"/>
        <c:axId val="298906680"/>
        <c:axId val="298907072"/>
      </c:barChart>
      <c:catAx>
        <c:axId val="29890668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7072"/>
        <c:crosses val="autoZero"/>
        <c:auto val="1"/>
        <c:lblAlgn val="ctr"/>
        <c:lblOffset val="100"/>
        <c:noMultiLvlLbl val="0"/>
      </c:catAx>
      <c:valAx>
        <c:axId val="29890707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66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/Debug:fastlink, Time (sec)</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Sheet1!$F$7</c:f>
              <c:strCache>
                <c:ptCount val="1"/>
                <c:pt idx="0">
                  <c:v>Link Time (/debug)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Sheet1!$E$8:$E$10</c:f>
              <c:strCache>
                <c:ptCount val="3"/>
                <c:pt idx="0">
                  <c:v>Destiny</c:v>
                </c:pt>
                <c:pt idx="1">
                  <c:v>Chrome</c:v>
                </c:pt>
                <c:pt idx="2">
                  <c:v>Kinect Sports Rival</c:v>
                </c:pt>
              </c:strCache>
            </c:strRef>
          </c:cat>
          <c:val>
            <c:numRef>
              <c:f>Sheet1!$F$8:$F$10</c:f>
              <c:numCache>
                <c:formatCode>General</c:formatCode>
                <c:ptCount val="3"/>
                <c:pt idx="0">
                  <c:v>85</c:v>
                </c:pt>
                <c:pt idx="1">
                  <c:v>471</c:v>
                </c:pt>
                <c:pt idx="2">
                  <c:v>338</c:v>
                </c:pt>
              </c:numCache>
            </c:numRef>
          </c:val>
          <c:extLst>
            <c:ext xmlns:c16="http://schemas.microsoft.com/office/drawing/2014/chart" uri="{C3380CC4-5D6E-409C-BE32-E72D297353CC}">
              <c16:uniqueId val="{00000000-707F-4F9B-8C31-F50BD8611D6B}"/>
            </c:ext>
          </c:extLst>
        </c:ser>
        <c:ser>
          <c:idx val="1"/>
          <c:order val="1"/>
          <c:tx>
            <c:strRef>
              <c:f>Sheet1!$G$7</c:f>
              <c:strCache>
                <c:ptCount val="1"/>
                <c:pt idx="0">
                  <c:v>Link Time (/debug:fastlink)</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Sheet1!$E$8:$E$10</c:f>
              <c:strCache>
                <c:ptCount val="3"/>
                <c:pt idx="0">
                  <c:v>Destiny</c:v>
                </c:pt>
                <c:pt idx="1">
                  <c:v>Chrome</c:v>
                </c:pt>
                <c:pt idx="2">
                  <c:v>Kinect Sports Rival</c:v>
                </c:pt>
              </c:strCache>
            </c:strRef>
          </c:cat>
          <c:val>
            <c:numRef>
              <c:f>Sheet1!$G$8:$G$10</c:f>
              <c:numCache>
                <c:formatCode>General</c:formatCode>
                <c:ptCount val="3"/>
                <c:pt idx="0">
                  <c:v>11</c:v>
                </c:pt>
                <c:pt idx="1">
                  <c:v>280</c:v>
                </c:pt>
                <c:pt idx="2">
                  <c:v>124</c:v>
                </c:pt>
              </c:numCache>
            </c:numRef>
          </c:val>
          <c:extLst>
            <c:ext xmlns:c16="http://schemas.microsoft.com/office/drawing/2014/chart" uri="{C3380CC4-5D6E-409C-BE32-E72D297353CC}">
              <c16:uniqueId val="{00000001-707F-4F9B-8C31-F50BD8611D6B}"/>
            </c:ext>
          </c:extLst>
        </c:ser>
        <c:dLbls>
          <c:showLegendKey val="0"/>
          <c:showVal val="0"/>
          <c:showCatName val="0"/>
          <c:showSerName val="0"/>
          <c:showPercent val="0"/>
          <c:showBubbleSize val="0"/>
        </c:dLbls>
        <c:gapWidth val="100"/>
        <c:overlap val="-24"/>
        <c:axId val="298907856"/>
        <c:axId val="298904720"/>
      </c:barChart>
      <c:catAx>
        <c:axId val="2989078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4720"/>
        <c:crosses val="autoZero"/>
        <c:auto val="1"/>
        <c:lblAlgn val="ctr"/>
        <c:lblOffset val="100"/>
        <c:noMultiLvlLbl val="0"/>
      </c:catAx>
      <c:valAx>
        <c:axId val="2989047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8907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F0C43-3D43-494A-B337-B3479A1896F5}" type="doc">
      <dgm:prSet loTypeId="urn:microsoft.com/office/officeart/2005/8/layout/cycle8" loCatId="cycle" qsTypeId="urn:microsoft.com/office/officeart/2005/8/quickstyle/3d2" qsCatId="3D" csTypeId="urn:microsoft.com/office/officeart/2005/8/colors/colorful3" csCatId="colorful" phldr="1"/>
      <dgm:spPr/>
    </dgm:pt>
    <dgm:pt modelId="{1CEB2A39-11C4-490A-9495-392C9DCA9971}">
      <dgm:prSet phldrT="[Text]"/>
      <dgm:spPr/>
      <dgm:t>
        <a:bodyPr/>
        <a:lstStyle/>
        <a:p>
          <a:r>
            <a:rPr lang="en-US" b="1" dirty="0" smtClean="0">
              <a:solidFill>
                <a:schemeClr val="tx1"/>
              </a:solidFill>
            </a:rPr>
            <a:t>BUILD</a:t>
          </a:r>
          <a:endParaRPr lang="en-US" b="1" dirty="0">
            <a:solidFill>
              <a:schemeClr val="tx1"/>
            </a:solidFill>
          </a:endParaRPr>
        </a:p>
      </dgm:t>
    </dgm:pt>
    <dgm:pt modelId="{BC46C05D-3E65-4EA5-BAF6-2808309211EA}" type="parTrans" cxnId="{6AA479CE-66DF-4705-8E6F-78DC272353D2}">
      <dgm:prSet/>
      <dgm:spPr/>
      <dgm:t>
        <a:bodyPr/>
        <a:lstStyle/>
        <a:p>
          <a:endParaRPr lang="en-US"/>
        </a:p>
      </dgm:t>
    </dgm:pt>
    <dgm:pt modelId="{CCF0D830-FF80-4A75-8E0E-9495D1F93E3D}" type="sibTrans" cxnId="{6AA479CE-66DF-4705-8E6F-78DC272353D2}">
      <dgm:prSet/>
      <dgm:spPr/>
      <dgm:t>
        <a:bodyPr/>
        <a:lstStyle/>
        <a:p>
          <a:endParaRPr lang="en-US"/>
        </a:p>
      </dgm:t>
    </dgm:pt>
    <dgm:pt modelId="{E4696271-B16E-4422-9D0A-5A9F291B031B}">
      <dgm:prSet phldrT="[Text]"/>
      <dgm:spPr/>
      <dgm:t>
        <a:bodyPr/>
        <a:lstStyle/>
        <a:p>
          <a:r>
            <a:rPr lang="en-US" dirty="0" smtClean="0"/>
            <a:t>DEBUG</a:t>
          </a:r>
          <a:endParaRPr lang="en-US" dirty="0"/>
        </a:p>
      </dgm:t>
    </dgm:pt>
    <dgm:pt modelId="{2AAF255D-C6FD-43A2-A622-0C76B27562D1}" type="parTrans" cxnId="{EEB21828-8DCE-48D8-BE47-78B36400357D}">
      <dgm:prSet/>
      <dgm:spPr/>
      <dgm:t>
        <a:bodyPr/>
        <a:lstStyle/>
        <a:p>
          <a:endParaRPr lang="en-US"/>
        </a:p>
      </dgm:t>
    </dgm:pt>
    <dgm:pt modelId="{27EE3DAB-5157-49D7-907A-698D4C13F14D}" type="sibTrans" cxnId="{EEB21828-8DCE-48D8-BE47-78B36400357D}">
      <dgm:prSet/>
      <dgm:spPr/>
      <dgm:t>
        <a:bodyPr/>
        <a:lstStyle/>
        <a:p>
          <a:endParaRPr lang="en-US"/>
        </a:p>
      </dgm:t>
    </dgm:pt>
    <dgm:pt modelId="{55DB59B9-556F-4159-AB6B-40D5EBBE9F61}">
      <dgm:prSet phldrT="[Text]"/>
      <dgm:spPr/>
      <dgm:t>
        <a:bodyPr/>
        <a:lstStyle/>
        <a:p>
          <a:r>
            <a:rPr lang="en-US" dirty="0" smtClean="0"/>
            <a:t>EDIT</a:t>
          </a:r>
          <a:endParaRPr lang="en-US" dirty="0"/>
        </a:p>
      </dgm:t>
    </dgm:pt>
    <dgm:pt modelId="{45B57EC1-29AE-4C3F-86C7-93CE60808413}" type="parTrans" cxnId="{BC4B2D21-076F-4D44-9277-732F13E91147}">
      <dgm:prSet/>
      <dgm:spPr/>
      <dgm:t>
        <a:bodyPr/>
        <a:lstStyle/>
        <a:p>
          <a:endParaRPr lang="en-US"/>
        </a:p>
      </dgm:t>
    </dgm:pt>
    <dgm:pt modelId="{64106BFB-0E8A-4341-AC05-C1AD18A4444B}" type="sibTrans" cxnId="{BC4B2D21-076F-4D44-9277-732F13E91147}">
      <dgm:prSet/>
      <dgm:spPr/>
      <dgm:t>
        <a:bodyPr/>
        <a:lstStyle/>
        <a:p>
          <a:endParaRPr lang="en-US"/>
        </a:p>
      </dgm:t>
    </dgm:pt>
    <dgm:pt modelId="{591D5318-5C5E-4B73-A8BD-1454638F7507}" type="pres">
      <dgm:prSet presAssocID="{1EDF0C43-3D43-494A-B337-B3479A1896F5}" presName="compositeShape" presStyleCnt="0">
        <dgm:presLayoutVars>
          <dgm:chMax val="7"/>
          <dgm:dir/>
          <dgm:resizeHandles val="exact"/>
        </dgm:presLayoutVars>
      </dgm:prSet>
      <dgm:spPr/>
    </dgm:pt>
    <dgm:pt modelId="{4BA56C67-E0AB-41F2-8DC6-86F4D2BC00FC}" type="pres">
      <dgm:prSet presAssocID="{1EDF0C43-3D43-494A-B337-B3479A1896F5}" presName="wedge1" presStyleLbl="node1" presStyleIdx="0" presStyleCnt="3"/>
      <dgm:spPr/>
      <dgm:t>
        <a:bodyPr/>
        <a:lstStyle/>
        <a:p>
          <a:endParaRPr lang="en-US"/>
        </a:p>
      </dgm:t>
    </dgm:pt>
    <dgm:pt modelId="{81112844-D008-4702-B4A6-0BC8215D7014}" type="pres">
      <dgm:prSet presAssocID="{1EDF0C43-3D43-494A-B337-B3479A1896F5}" presName="dummy1a" presStyleCnt="0"/>
      <dgm:spPr/>
    </dgm:pt>
    <dgm:pt modelId="{FF82C026-C007-4333-B5C1-B094B2B7D443}" type="pres">
      <dgm:prSet presAssocID="{1EDF0C43-3D43-494A-B337-B3479A1896F5}" presName="dummy1b" presStyleCnt="0"/>
      <dgm:spPr/>
    </dgm:pt>
    <dgm:pt modelId="{6EEE8B23-91CC-479B-A5BD-94F73A42696E}" type="pres">
      <dgm:prSet presAssocID="{1EDF0C43-3D43-494A-B337-B3479A1896F5}" presName="wedge1Tx" presStyleLbl="node1" presStyleIdx="0" presStyleCnt="3">
        <dgm:presLayoutVars>
          <dgm:chMax val="0"/>
          <dgm:chPref val="0"/>
          <dgm:bulletEnabled val="1"/>
        </dgm:presLayoutVars>
      </dgm:prSet>
      <dgm:spPr/>
      <dgm:t>
        <a:bodyPr/>
        <a:lstStyle/>
        <a:p>
          <a:endParaRPr lang="en-US"/>
        </a:p>
      </dgm:t>
    </dgm:pt>
    <dgm:pt modelId="{263F59B5-8F74-4BFE-8EDF-309AAFECBB81}" type="pres">
      <dgm:prSet presAssocID="{1EDF0C43-3D43-494A-B337-B3479A1896F5}" presName="wedge2" presStyleLbl="node1" presStyleIdx="1" presStyleCnt="3"/>
      <dgm:spPr/>
      <dgm:t>
        <a:bodyPr/>
        <a:lstStyle/>
        <a:p>
          <a:endParaRPr lang="en-US"/>
        </a:p>
      </dgm:t>
    </dgm:pt>
    <dgm:pt modelId="{D5031E0E-4D47-4C73-9F75-0B86DD2E1708}" type="pres">
      <dgm:prSet presAssocID="{1EDF0C43-3D43-494A-B337-B3479A1896F5}" presName="dummy2a" presStyleCnt="0"/>
      <dgm:spPr/>
    </dgm:pt>
    <dgm:pt modelId="{1E3AB3B1-D1C0-4573-BCFA-F157467E7B1E}" type="pres">
      <dgm:prSet presAssocID="{1EDF0C43-3D43-494A-B337-B3479A1896F5}" presName="dummy2b" presStyleCnt="0"/>
      <dgm:spPr/>
    </dgm:pt>
    <dgm:pt modelId="{38ABCBB0-6463-4E8A-B323-655C54F14446}" type="pres">
      <dgm:prSet presAssocID="{1EDF0C43-3D43-494A-B337-B3479A1896F5}" presName="wedge2Tx" presStyleLbl="node1" presStyleIdx="1" presStyleCnt="3">
        <dgm:presLayoutVars>
          <dgm:chMax val="0"/>
          <dgm:chPref val="0"/>
          <dgm:bulletEnabled val="1"/>
        </dgm:presLayoutVars>
      </dgm:prSet>
      <dgm:spPr/>
      <dgm:t>
        <a:bodyPr/>
        <a:lstStyle/>
        <a:p>
          <a:endParaRPr lang="en-US"/>
        </a:p>
      </dgm:t>
    </dgm:pt>
    <dgm:pt modelId="{94149150-AF0F-447F-8BA0-70357EEBC84B}" type="pres">
      <dgm:prSet presAssocID="{1EDF0C43-3D43-494A-B337-B3479A1896F5}" presName="wedge3" presStyleLbl="node1" presStyleIdx="2" presStyleCnt="3"/>
      <dgm:spPr/>
      <dgm:t>
        <a:bodyPr/>
        <a:lstStyle/>
        <a:p>
          <a:endParaRPr lang="en-US"/>
        </a:p>
      </dgm:t>
    </dgm:pt>
    <dgm:pt modelId="{686DCFE7-A102-4704-B2A3-8CA5805665EA}" type="pres">
      <dgm:prSet presAssocID="{1EDF0C43-3D43-494A-B337-B3479A1896F5}" presName="dummy3a" presStyleCnt="0"/>
      <dgm:spPr/>
    </dgm:pt>
    <dgm:pt modelId="{E9D1502F-57AC-4AA9-B859-FBADE5649576}" type="pres">
      <dgm:prSet presAssocID="{1EDF0C43-3D43-494A-B337-B3479A1896F5}" presName="dummy3b" presStyleCnt="0"/>
      <dgm:spPr/>
    </dgm:pt>
    <dgm:pt modelId="{EA66F89A-1B5B-4B6A-B365-A6C7EBC09A87}" type="pres">
      <dgm:prSet presAssocID="{1EDF0C43-3D43-494A-B337-B3479A1896F5}" presName="wedge3Tx" presStyleLbl="node1" presStyleIdx="2" presStyleCnt="3">
        <dgm:presLayoutVars>
          <dgm:chMax val="0"/>
          <dgm:chPref val="0"/>
          <dgm:bulletEnabled val="1"/>
        </dgm:presLayoutVars>
      </dgm:prSet>
      <dgm:spPr/>
      <dgm:t>
        <a:bodyPr/>
        <a:lstStyle/>
        <a:p>
          <a:endParaRPr lang="en-US"/>
        </a:p>
      </dgm:t>
    </dgm:pt>
    <dgm:pt modelId="{3E0F6A04-D125-4C70-AF1F-2BE1DE704D92}" type="pres">
      <dgm:prSet presAssocID="{CCF0D830-FF80-4A75-8E0E-9495D1F93E3D}" presName="arrowWedge1" presStyleLbl="fgSibTrans2D1" presStyleIdx="0" presStyleCnt="3"/>
      <dgm:spPr/>
    </dgm:pt>
    <dgm:pt modelId="{B237BC5E-747C-4716-9B54-81744B78C0C2}" type="pres">
      <dgm:prSet presAssocID="{27EE3DAB-5157-49D7-907A-698D4C13F14D}" presName="arrowWedge2" presStyleLbl="fgSibTrans2D1" presStyleIdx="1" presStyleCnt="3"/>
      <dgm:spPr/>
    </dgm:pt>
    <dgm:pt modelId="{50AEE9E6-915B-45FC-84E0-1C385C23ED56}" type="pres">
      <dgm:prSet presAssocID="{64106BFB-0E8A-4341-AC05-C1AD18A4444B}" presName="arrowWedge3" presStyleLbl="fgSibTrans2D1" presStyleIdx="2" presStyleCnt="3"/>
      <dgm:spPr/>
    </dgm:pt>
  </dgm:ptLst>
  <dgm:cxnLst>
    <dgm:cxn modelId="{B2069D7A-0D97-4BCD-9C65-6AA64BF90EAA}" type="presOf" srcId="{E4696271-B16E-4422-9D0A-5A9F291B031B}" destId="{263F59B5-8F74-4BFE-8EDF-309AAFECBB81}" srcOrd="0" destOrd="0" presId="urn:microsoft.com/office/officeart/2005/8/layout/cycle8"/>
    <dgm:cxn modelId="{F6B17BEA-DC21-4A55-8377-2EC07C97A495}" type="presOf" srcId="{1CEB2A39-11C4-490A-9495-392C9DCA9971}" destId="{6EEE8B23-91CC-479B-A5BD-94F73A42696E}" srcOrd="1" destOrd="0" presId="urn:microsoft.com/office/officeart/2005/8/layout/cycle8"/>
    <dgm:cxn modelId="{C6B496EF-3EBA-4F1A-9850-338DC987137C}" type="presOf" srcId="{55DB59B9-556F-4159-AB6B-40D5EBBE9F61}" destId="{94149150-AF0F-447F-8BA0-70357EEBC84B}" srcOrd="0" destOrd="0" presId="urn:microsoft.com/office/officeart/2005/8/layout/cycle8"/>
    <dgm:cxn modelId="{6DD46BC4-2E44-45B0-8228-83E096D7A3A2}" type="presOf" srcId="{1CEB2A39-11C4-490A-9495-392C9DCA9971}" destId="{4BA56C67-E0AB-41F2-8DC6-86F4D2BC00FC}" srcOrd="0" destOrd="0" presId="urn:microsoft.com/office/officeart/2005/8/layout/cycle8"/>
    <dgm:cxn modelId="{E94ADC32-83ED-4FFF-B44D-D9F76A8018EE}" type="presOf" srcId="{55DB59B9-556F-4159-AB6B-40D5EBBE9F61}" destId="{EA66F89A-1B5B-4B6A-B365-A6C7EBC09A87}" srcOrd="1" destOrd="0" presId="urn:microsoft.com/office/officeart/2005/8/layout/cycle8"/>
    <dgm:cxn modelId="{12A72F91-56A1-4831-8D6C-724E4B1FD8E9}" type="presOf" srcId="{1EDF0C43-3D43-494A-B337-B3479A1896F5}" destId="{591D5318-5C5E-4B73-A8BD-1454638F7507}" srcOrd="0" destOrd="0" presId="urn:microsoft.com/office/officeart/2005/8/layout/cycle8"/>
    <dgm:cxn modelId="{BC4B2D21-076F-4D44-9277-732F13E91147}" srcId="{1EDF0C43-3D43-494A-B337-B3479A1896F5}" destId="{55DB59B9-556F-4159-AB6B-40D5EBBE9F61}" srcOrd="2" destOrd="0" parTransId="{45B57EC1-29AE-4C3F-86C7-93CE60808413}" sibTransId="{64106BFB-0E8A-4341-AC05-C1AD18A4444B}"/>
    <dgm:cxn modelId="{6AA479CE-66DF-4705-8E6F-78DC272353D2}" srcId="{1EDF0C43-3D43-494A-B337-B3479A1896F5}" destId="{1CEB2A39-11C4-490A-9495-392C9DCA9971}" srcOrd="0" destOrd="0" parTransId="{BC46C05D-3E65-4EA5-BAF6-2808309211EA}" sibTransId="{CCF0D830-FF80-4A75-8E0E-9495D1F93E3D}"/>
    <dgm:cxn modelId="{92DBDFC5-BB6B-455D-B7F0-1DC33CEAE184}" type="presOf" srcId="{E4696271-B16E-4422-9D0A-5A9F291B031B}" destId="{38ABCBB0-6463-4E8A-B323-655C54F14446}" srcOrd="1" destOrd="0" presId="urn:microsoft.com/office/officeart/2005/8/layout/cycle8"/>
    <dgm:cxn modelId="{EEB21828-8DCE-48D8-BE47-78B36400357D}" srcId="{1EDF0C43-3D43-494A-B337-B3479A1896F5}" destId="{E4696271-B16E-4422-9D0A-5A9F291B031B}" srcOrd="1" destOrd="0" parTransId="{2AAF255D-C6FD-43A2-A622-0C76B27562D1}" sibTransId="{27EE3DAB-5157-49D7-907A-698D4C13F14D}"/>
    <dgm:cxn modelId="{40E58DC9-E625-475C-BF96-6561750FD9F4}" type="presParOf" srcId="{591D5318-5C5E-4B73-A8BD-1454638F7507}" destId="{4BA56C67-E0AB-41F2-8DC6-86F4D2BC00FC}" srcOrd="0" destOrd="0" presId="urn:microsoft.com/office/officeart/2005/8/layout/cycle8"/>
    <dgm:cxn modelId="{C098AE3D-1504-400A-AD62-42543F950127}" type="presParOf" srcId="{591D5318-5C5E-4B73-A8BD-1454638F7507}" destId="{81112844-D008-4702-B4A6-0BC8215D7014}" srcOrd="1" destOrd="0" presId="urn:microsoft.com/office/officeart/2005/8/layout/cycle8"/>
    <dgm:cxn modelId="{A691EA96-F333-4C3D-A37B-1DC593418811}" type="presParOf" srcId="{591D5318-5C5E-4B73-A8BD-1454638F7507}" destId="{FF82C026-C007-4333-B5C1-B094B2B7D443}" srcOrd="2" destOrd="0" presId="urn:microsoft.com/office/officeart/2005/8/layout/cycle8"/>
    <dgm:cxn modelId="{E6B4762B-B357-4C03-B170-C458A7BF430A}" type="presParOf" srcId="{591D5318-5C5E-4B73-A8BD-1454638F7507}" destId="{6EEE8B23-91CC-479B-A5BD-94F73A42696E}" srcOrd="3" destOrd="0" presId="urn:microsoft.com/office/officeart/2005/8/layout/cycle8"/>
    <dgm:cxn modelId="{73AD4E4D-5C5F-4CC7-8FC4-1CCC5A88A5A9}" type="presParOf" srcId="{591D5318-5C5E-4B73-A8BD-1454638F7507}" destId="{263F59B5-8F74-4BFE-8EDF-309AAFECBB81}" srcOrd="4" destOrd="0" presId="urn:microsoft.com/office/officeart/2005/8/layout/cycle8"/>
    <dgm:cxn modelId="{CCD9FE49-83B0-4DA0-8485-5B298DF104F7}" type="presParOf" srcId="{591D5318-5C5E-4B73-A8BD-1454638F7507}" destId="{D5031E0E-4D47-4C73-9F75-0B86DD2E1708}" srcOrd="5" destOrd="0" presId="urn:microsoft.com/office/officeart/2005/8/layout/cycle8"/>
    <dgm:cxn modelId="{100311FE-F2DB-47E7-8C80-382995B7E379}" type="presParOf" srcId="{591D5318-5C5E-4B73-A8BD-1454638F7507}" destId="{1E3AB3B1-D1C0-4573-BCFA-F157467E7B1E}" srcOrd="6" destOrd="0" presId="urn:microsoft.com/office/officeart/2005/8/layout/cycle8"/>
    <dgm:cxn modelId="{F9A5D287-6B5E-466D-A439-DCC71F552211}" type="presParOf" srcId="{591D5318-5C5E-4B73-A8BD-1454638F7507}" destId="{38ABCBB0-6463-4E8A-B323-655C54F14446}" srcOrd="7" destOrd="0" presId="urn:microsoft.com/office/officeart/2005/8/layout/cycle8"/>
    <dgm:cxn modelId="{9B559F8C-C40D-42E9-B464-6AB6AC7B3C07}" type="presParOf" srcId="{591D5318-5C5E-4B73-A8BD-1454638F7507}" destId="{94149150-AF0F-447F-8BA0-70357EEBC84B}" srcOrd="8" destOrd="0" presId="urn:microsoft.com/office/officeart/2005/8/layout/cycle8"/>
    <dgm:cxn modelId="{D0755265-39C5-4ECB-8745-385F9F4C0E34}" type="presParOf" srcId="{591D5318-5C5E-4B73-A8BD-1454638F7507}" destId="{686DCFE7-A102-4704-B2A3-8CA5805665EA}" srcOrd="9" destOrd="0" presId="urn:microsoft.com/office/officeart/2005/8/layout/cycle8"/>
    <dgm:cxn modelId="{CA2530EE-E6E3-44E1-AC25-785B6C13CCC1}" type="presParOf" srcId="{591D5318-5C5E-4B73-A8BD-1454638F7507}" destId="{E9D1502F-57AC-4AA9-B859-FBADE5649576}" srcOrd="10" destOrd="0" presId="urn:microsoft.com/office/officeart/2005/8/layout/cycle8"/>
    <dgm:cxn modelId="{33DEBAE5-4F94-464F-8A12-02984D3B6F3E}" type="presParOf" srcId="{591D5318-5C5E-4B73-A8BD-1454638F7507}" destId="{EA66F89A-1B5B-4B6A-B365-A6C7EBC09A87}" srcOrd="11" destOrd="0" presId="urn:microsoft.com/office/officeart/2005/8/layout/cycle8"/>
    <dgm:cxn modelId="{A798E413-D676-48A9-A365-8CEDC43B1A5E}" type="presParOf" srcId="{591D5318-5C5E-4B73-A8BD-1454638F7507}" destId="{3E0F6A04-D125-4C70-AF1F-2BE1DE704D92}" srcOrd="12" destOrd="0" presId="urn:microsoft.com/office/officeart/2005/8/layout/cycle8"/>
    <dgm:cxn modelId="{9EB837F2-3262-45A4-B25B-546AD296913B}" type="presParOf" srcId="{591D5318-5C5E-4B73-A8BD-1454638F7507}" destId="{B237BC5E-747C-4716-9B54-81744B78C0C2}" srcOrd="13" destOrd="0" presId="urn:microsoft.com/office/officeart/2005/8/layout/cycle8"/>
    <dgm:cxn modelId="{224C0637-8A0A-4CC8-894A-1BC611F59147}" type="presParOf" srcId="{591D5318-5C5E-4B73-A8BD-1454638F7507}" destId="{50AEE9E6-915B-45FC-84E0-1C385C23ED56}"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56C67-E0AB-41F2-8DC6-86F4D2BC00FC}">
      <dsp:nvSpPr>
        <dsp:cNvPr id="0" name=""/>
        <dsp:cNvSpPr/>
      </dsp:nvSpPr>
      <dsp:spPr>
        <a:xfrm>
          <a:off x="470519" y="215401"/>
          <a:ext cx="2783652" cy="2783652"/>
        </a:xfrm>
        <a:prstGeom prst="pie">
          <a:avLst>
            <a:gd name="adj1" fmla="val 16200000"/>
            <a:gd name="adj2" fmla="val 18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rPr>
            <a:t>BUILD</a:t>
          </a:r>
          <a:endParaRPr lang="en-US" sz="2500" b="1" kern="1200" dirty="0">
            <a:solidFill>
              <a:schemeClr val="tx1"/>
            </a:solidFill>
          </a:endParaRPr>
        </a:p>
      </dsp:txBody>
      <dsp:txXfrm>
        <a:off x="1937570" y="805270"/>
        <a:ext cx="994161" cy="828468"/>
      </dsp:txXfrm>
    </dsp:sp>
    <dsp:sp modelId="{263F59B5-8F74-4BFE-8EDF-309AAFECBB81}">
      <dsp:nvSpPr>
        <dsp:cNvPr id="0" name=""/>
        <dsp:cNvSpPr/>
      </dsp:nvSpPr>
      <dsp:spPr>
        <a:xfrm>
          <a:off x="413189" y="314817"/>
          <a:ext cx="2783652" cy="2783652"/>
        </a:xfrm>
        <a:prstGeom prst="pie">
          <a:avLst>
            <a:gd name="adj1" fmla="val 1800000"/>
            <a:gd name="adj2" fmla="val 9000000"/>
          </a:avLst>
        </a:prstGeom>
        <a:gradFill rotWithShape="0">
          <a:gsLst>
            <a:gs pos="0">
              <a:schemeClr val="accent3">
                <a:hueOff val="-5349359"/>
                <a:satOff val="6831"/>
                <a:lumOff val="-3236"/>
                <a:alphaOff val="0"/>
                <a:shade val="51000"/>
                <a:satMod val="130000"/>
              </a:schemeClr>
            </a:gs>
            <a:gs pos="80000">
              <a:schemeClr val="accent3">
                <a:hueOff val="-5349359"/>
                <a:satOff val="6831"/>
                <a:lumOff val="-3236"/>
                <a:alphaOff val="0"/>
                <a:shade val="93000"/>
                <a:satMod val="130000"/>
              </a:schemeClr>
            </a:gs>
            <a:gs pos="100000">
              <a:schemeClr val="accent3">
                <a:hueOff val="-5349359"/>
                <a:satOff val="6831"/>
                <a:lumOff val="-32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DEBUG</a:t>
          </a:r>
          <a:endParaRPr lang="en-US" sz="2500" kern="1200" dirty="0"/>
        </a:p>
      </dsp:txBody>
      <dsp:txXfrm>
        <a:off x="1075964" y="2120878"/>
        <a:ext cx="1491242" cy="729051"/>
      </dsp:txXfrm>
    </dsp:sp>
    <dsp:sp modelId="{94149150-AF0F-447F-8BA0-70357EEBC84B}">
      <dsp:nvSpPr>
        <dsp:cNvPr id="0" name=""/>
        <dsp:cNvSpPr/>
      </dsp:nvSpPr>
      <dsp:spPr>
        <a:xfrm>
          <a:off x="355859" y="215401"/>
          <a:ext cx="2783652" cy="2783652"/>
        </a:xfrm>
        <a:prstGeom prst="pie">
          <a:avLst>
            <a:gd name="adj1" fmla="val 9000000"/>
            <a:gd name="adj2" fmla="val 16200000"/>
          </a:avLst>
        </a:prstGeom>
        <a:gradFill rotWithShape="0">
          <a:gsLst>
            <a:gs pos="0">
              <a:schemeClr val="accent3">
                <a:hueOff val="-10698718"/>
                <a:satOff val="13663"/>
                <a:lumOff val="-6473"/>
                <a:alphaOff val="0"/>
                <a:shade val="51000"/>
                <a:satMod val="130000"/>
              </a:schemeClr>
            </a:gs>
            <a:gs pos="80000">
              <a:schemeClr val="accent3">
                <a:hueOff val="-10698718"/>
                <a:satOff val="13663"/>
                <a:lumOff val="-6473"/>
                <a:alphaOff val="0"/>
                <a:shade val="93000"/>
                <a:satMod val="130000"/>
              </a:schemeClr>
            </a:gs>
            <a:gs pos="100000">
              <a:schemeClr val="accent3">
                <a:hueOff val="-10698718"/>
                <a:satOff val="13663"/>
                <a:lumOff val="-64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EDIT</a:t>
          </a:r>
          <a:endParaRPr lang="en-US" sz="2500" kern="1200" dirty="0"/>
        </a:p>
      </dsp:txBody>
      <dsp:txXfrm>
        <a:off x="678299" y="805270"/>
        <a:ext cx="994161" cy="828468"/>
      </dsp:txXfrm>
    </dsp:sp>
    <dsp:sp modelId="{3E0F6A04-D125-4C70-AF1F-2BE1DE704D92}">
      <dsp:nvSpPr>
        <dsp:cNvPr id="0" name=""/>
        <dsp:cNvSpPr/>
      </dsp:nvSpPr>
      <dsp:spPr>
        <a:xfrm>
          <a:off x="298428" y="43080"/>
          <a:ext cx="3128295" cy="3128295"/>
        </a:xfrm>
        <a:prstGeom prst="circularArrow">
          <a:avLst>
            <a:gd name="adj1" fmla="val 5085"/>
            <a:gd name="adj2" fmla="val 327528"/>
            <a:gd name="adj3" fmla="val 1472472"/>
            <a:gd name="adj4" fmla="val 16199432"/>
            <a:gd name="adj5" fmla="val 5932"/>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237BC5E-747C-4716-9B54-81744B78C0C2}">
      <dsp:nvSpPr>
        <dsp:cNvPr id="0" name=""/>
        <dsp:cNvSpPr/>
      </dsp:nvSpPr>
      <dsp:spPr>
        <a:xfrm>
          <a:off x="240868" y="142320"/>
          <a:ext cx="3128295" cy="3128295"/>
        </a:xfrm>
        <a:prstGeom prst="circularArrow">
          <a:avLst>
            <a:gd name="adj1" fmla="val 5085"/>
            <a:gd name="adj2" fmla="val 327528"/>
            <a:gd name="adj3" fmla="val 8671970"/>
            <a:gd name="adj4" fmla="val 1800502"/>
            <a:gd name="adj5" fmla="val 5932"/>
          </a:avLst>
        </a:prstGeom>
        <a:solidFill>
          <a:schemeClr val="accent3">
            <a:hueOff val="-5349359"/>
            <a:satOff val="6831"/>
            <a:lumOff val="-323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AEE9E6-915B-45FC-84E0-1C385C23ED56}">
      <dsp:nvSpPr>
        <dsp:cNvPr id="0" name=""/>
        <dsp:cNvSpPr/>
      </dsp:nvSpPr>
      <dsp:spPr>
        <a:xfrm>
          <a:off x="183308" y="43080"/>
          <a:ext cx="3128295" cy="3128295"/>
        </a:xfrm>
        <a:prstGeom prst="circularArrow">
          <a:avLst>
            <a:gd name="adj1" fmla="val 5085"/>
            <a:gd name="adj2" fmla="val 327528"/>
            <a:gd name="adj3" fmla="val 15873039"/>
            <a:gd name="adj4" fmla="val 9000000"/>
            <a:gd name="adj5" fmla="val 5932"/>
          </a:avLst>
        </a:prstGeom>
        <a:solidFill>
          <a:schemeClr val="accent3">
            <a:hueOff val="-10698718"/>
            <a:satOff val="13663"/>
            <a:lumOff val="-6473"/>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9/28/2015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9/28/2015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0860"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6823" indent="-107741" algn="l" defTabSz="930860"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3987" indent="-117168" algn="l" defTabSz="930860"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1552" indent="-149490" algn="l" defTabSz="930860"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6226" indent="-117168" algn="l" defTabSz="930860"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27145" algn="l" defTabSz="930860" rtl="0" eaLnBrk="1" latinLnBrk="0" hangingPunct="1">
      <a:defRPr sz="1200" kern="1200">
        <a:solidFill>
          <a:schemeClr val="tx1"/>
        </a:solidFill>
        <a:latin typeface="+mn-lt"/>
        <a:ea typeface="+mn-ea"/>
        <a:cs typeface="+mn-cs"/>
      </a:defRPr>
    </a:lvl6pPr>
    <a:lvl7pPr marL="2792572" algn="l" defTabSz="930860" rtl="0" eaLnBrk="1" latinLnBrk="0" hangingPunct="1">
      <a:defRPr sz="1200" kern="1200">
        <a:solidFill>
          <a:schemeClr val="tx1"/>
        </a:solidFill>
        <a:latin typeface="+mn-lt"/>
        <a:ea typeface="+mn-ea"/>
        <a:cs typeface="+mn-cs"/>
      </a:defRPr>
    </a:lvl7pPr>
    <a:lvl8pPr marL="3258006" algn="l" defTabSz="930860" rtl="0" eaLnBrk="1" latinLnBrk="0" hangingPunct="1">
      <a:defRPr sz="1200" kern="1200">
        <a:solidFill>
          <a:schemeClr val="tx1"/>
        </a:solidFill>
        <a:latin typeface="+mn-lt"/>
        <a:ea typeface="+mn-ea"/>
        <a:cs typeface="+mn-cs"/>
      </a:defRPr>
    </a:lvl8pPr>
    <a:lvl9pPr marL="3723430" algn="l" defTabSz="93086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9/28/2015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185270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on each hardware target:</a:t>
            </a:r>
          </a:p>
          <a:p>
            <a:r>
              <a:rPr lang="en-US" baseline="0" dirty="0" smtClean="0"/>
              <a:t> - Unwinding an exception, </a:t>
            </a:r>
          </a:p>
          <a:p>
            <a:pPr marL="171450" indent="-171450">
              <a:buFontTx/>
              <a:buChar char="-"/>
            </a:pPr>
            <a:r>
              <a:rPr lang="en-US" baseline="0" dirty="0" smtClean="0"/>
              <a:t>debugging, </a:t>
            </a:r>
          </a:p>
          <a:p>
            <a:pPr marL="171450" indent="-171450">
              <a:buFontTx/>
              <a:buChar char="-"/>
            </a:pPr>
            <a:r>
              <a:rPr lang="en-US" baseline="0" dirty="0" smtClean="0"/>
              <a:t>marshalling data, </a:t>
            </a:r>
          </a:p>
          <a:p>
            <a:pPr marL="171450" indent="-171450">
              <a:buFontTx/>
              <a:buChar char="-"/>
            </a:pPr>
            <a:r>
              <a:rPr lang="en-US" baseline="0" dirty="0" smtClean="0"/>
              <a:t>serializing objects, </a:t>
            </a:r>
          </a:p>
          <a:p>
            <a:pPr marL="171450" indent="-171450">
              <a:buFontTx/>
              <a:buChar char="-"/>
            </a:pPr>
            <a:r>
              <a:rPr lang="en-US" baseline="0" dirty="0" smtClean="0"/>
              <a:t>calling conventions etc.</a:t>
            </a:r>
          </a:p>
          <a:p>
            <a:pPr marL="171450" indent="-171450">
              <a:buFontTx/>
              <a:buChar char="-"/>
            </a:pPr>
            <a:r>
              <a:rPr lang="en-US" baseline="0" dirty="0" smtClean="0"/>
              <a:t>COM interop</a:t>
            </a:r>
          </a:p>
          <a:p>
            <a:pPr marL="171450" indent="-171450">
              <a:buFontTx/>
              <a:buChar char="-"/>
            </a:pPr>
            <a:r>
              <a:rPr lang="en-US" baseline="0" dirty="0" smtClean="0"/>
              <a:t>Etc.</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693E63-802D-41F8-8324-3061F8069798}"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541947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on each hardware target:</a:t>
            </a:r>
          </a:p>
          <a:p>
            <a:r>
              <a:rPr lang="en-US" baseline="0" dirty="0" smtClean="0"/>
              <a:t> - Unwinding an exception, </a:t>
            </a:r>
          </a:p>
          <a:p>
            <a:pPr marL="171450" indent="-171450">
              <a:buFontTx/>
              <a:buChar char="-"/>
            </a:pPr>
            <a:r>
              <a:rPr lang="en-US" baseline="0" dirty="0" smtClean="0"/>
              <a:t>debugging, </a:t>
            </a:r>
          </a:p>
          <a:p>
            <a:pPr marL="171450" indent="-171450">
              <a:buFontTx/>
              <a:buChar char="-"/>
            </a:pPr>
            <a:r>
              <a:rPr lang="en-US" baseline="0" dirty="0" smtClean="0"/>
              <a:t>marshalling data, </a:t>
            </a:r>
          </a:p>
          <a:p>
            <a:pPr marL="171450" indent="-171450">
              <a:buFontTx/>
              <a:buChar char="-"/>
            </a:pPr>
            <a:r>
              <a:rPr lang="en-US" baseline="0" dirty="0" smtClean="0"/>
              <a:t>serializing objects, </a:t>
            </a:r>
          </a:p>
          <a:p>
            <a:pPr marL="171450" indent="-171450">
              <a:buFontTx/>
              <a:buChar char="-"/>
            </a:pPr>
            <a:r>
              <a:rPr lang="en-US" baseline="0" dirty="0" smtClean="0"/>
              <a:t>calling conventions etc.</a:t>
            </a:r>
          </a:p>
          <a:p>
            <a:pPr marL="171450" indent="-171450">
              <a:buFontTx/>
              <a:buChar char="-"/>
            </a:pPr>
            <a:r>
              <a:rPr lang="en-US" baseline="0" dirty="0" smtClean="0"/>
              <a:t>COM interop</a:t>
            </a:r>
          </a:p>
          <a:p>
            <a:pPr marL="171450" indent="-171450">
              <a:buFontTx/>
              <a:buChar char="-"/>
            </a:pPr>
            <a:r>
              <a:rPr lang="en-US" baseline="0" dirty="0" smtClean="0"/>
              <a:t>Etc.</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693E63-802D-41F8-8324-3061F8069798}"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46455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1) Early initialization of clang/c2</a:t>
            </a:r>
          </a:p>
          <a:p>
            <a:r>
              <a:rPr lang="en-US" sz="1000" kern="1200" dirty="0" smtClean="0">
                <a:solidFill>
                  <a:schemeClr val="tx1"/>
                </a:solidFill>
                <a:effectLst/>
                <a:latin typeface="Segoe UI Light" pitchFamily="34" charset="0"/>
                <a:ea typeface="+mn-ea"/>
                <a:cs typeface="+mn-cs"/>
              </a:rPr>
              <a:t>2) Initialization of c2</a:t>
            </a:r>
          </a:p>
          <a:p>
            <a:r>
              <a:rPr lang="en-US" sz="1000" kern="1200" dirty="0" smtClean="0">
                <a:solidFill>
                  <a:schemeClr val="tx1"/>
                </a:solidFill>
                <a:effectLst/>
                <a:latin typeface="Segoe UI Light" pitchFamily="34" charset="0"/>
                <a:ea typeface="+mn-ea"/>
                <a:cs typeface="+mn-cs"/>
              </a:rPr>
              <a:t>3) c2 entry point</a:t>
            </a:r>
          </a:p>
          <a:p>
            <a:endParaRPr lang="en-US" dirty="0" smtClean="0"/>
          </a:p>
          <a:p>
            <a:r>
              <a:rPr lang="en-US" dirty="0" smtClean="0"/>
              <a:t>CLANG</a:t>
            </a:r>
            <a:r>
              <a:rPr lang="en-US" baseline="0" dirty="0" smtClean="0"/>
              <a:t> object is C++ layout – needs to be identical in C2 and CLANG therefore, call into UTC to create the object</a:t>
            </a:r>
            <a:endParaRPr lang="en-US" dirty="0" smtClean="0"/>
          </a:p>
          <a:p>
            <a:r>
              <a:rPr lang="en-US" dirty="0" smtClean="0"/>
              <a:t>Dynamically load c2.dll</a:t>
            </a:r>
          </a:p>
          <a:p>
            <a:r>
              <a:rPr lang="en-US" sz="1000" kern="1200" dirty="0" smtClean="0">
                <a:solidFill>
                  <a:schemeClr val="tx1"/>
                </a:solidFill>
                <a:effectLst/>
                <a:latin typeface="Segoe UI Light" pitchFamily="34" charset="0"/>
                <a:ea typeface="+mn-ea"/>
                <a:cs typeface="+mn-cs"/>
              </a:rPr>
              <a:t>I don't think people will care that clang.exe calls into c2.dll to create a Clang object, which is passed back into clang.exe.  The point is that C2</a:t>
            </a:r>
            <a:r>
              <a:rPr lang="en-US" sz="1000" kern="1200" baseline="0" dirty="0" smtClean="0">
                <a:solidFill>
                  <a:schemeClr val="tx1"/>
                </a:solidFill>
                <a:effectLst/>
                <a:latin typeface="Segoe UI Light" pitchFamily="34" charset="0"/>
                <a:ea typeface="+mn-ea"/>
                <a:cs typeface="+mn-cs"/>
              </a:rPr>
              <a:t> views CLANG/LLVM as read only and with 3 line of change there’s no fork and besides the community would never test our path if we were to contribute these changes back</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3C87C0-0B11-40BB-A6DD-13EA9754C196}"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0996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most people want to treat warnings as errors in their builds</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030284-D87E-468D-89CD-8CBB40085BB7}"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3129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was linear</a:t>
            </a:r>
            <a:r>
              <a:rPr lang="en-US" baseline="0" dirty="0" smtClean="0"/>
              <a:t> – retail code generation is becoming even more strategic for any platform</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F5DFAC-E860-453E-B02A-2188F269F350}"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497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defTabSz="914318">
              <a:defRPr/>
            </a:pPr>
            <a:r>
              <a:rPr lang="en-US" baseline="0" dirty="0" smtClean="0"/>
              <a:t>Financial impact to the company. The impact we have through these teams is huge</a:t>
            </a:r>
            <a:endParaRPr lang="en-US" dirty="0" smtClean="0"/>
          </a:p>
          <a:p>
            <a:pPr algn="l"/>
            <a:r>
              <a:rPr lang="en-US" baseline="0" dirty="0" smtClean="0"/>
              <a:t>And just here, with these three teams, we’re talking about thousands and thousands of developers having access to the work we’ve done</a:t>
            </a:r>
          </a:p>
          <a:p>
            <a:pPr algn="l"/>
            <a:endParaRPr lang="en-US" baseline="0" dirty="0" smtClean="0"/>
          </a:p>
        </p:txBody>
      </p:sp>
      <p:sp>
        <p:nvSpPr>
          <p:cNvPr id="4" name="Slide Number Placeholder 3"/>
          <p:cNvSpPr>
            <a:spLocks noGrp="1"/>
          </p:cNvSpPr>
          <p:nvPr>
            <p:ph type="sldNum" sz="quarter" idx="10"/>
          </p:nvPr>
        </p:nvSpPr>
        <p:spPr/>
        <p:txBody>
          <a:bodyPr/>
          <a:lstStyle/>
          <a:p>
            <a:fld id="{FB40C1F4-6418-40C4-9773-59D97E627CE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189858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9/28/2015</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smtClean="0">
                <a:solidFill>
                  <a:prstClr val="black"/>
                </a:solidFill>
              </a:rPr>
              <a:t>Windows Azure</a:t>
            </a:r>
            <a:endParaRPr lang="en-US" dirty="0">
              <a:solidFill>
                <a:prstClr val="black"/>
              </a:solidFill>
            </a:endParaRP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88204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one of the most important examples because it’s</a:t>
            </a:r>
            <a:r>
              <a:rPr lang="en-GB" baseline="0" dirty="0" smtClean="0"/>
              <a:t> the one where our </a:t>
            </a:r>
            <a:r>
              <a:rPr lang="en-GB" dirty="0" smtClean="0"/>
              <a:t>current</a:t>
            </a:r>
            <a:r>
              <a:rPr lang="en-GB" baseline="0" dirty="0" smtClean="0"/>
              <a:t> mitigations are the weakest</a:t>
            </a:r>
            <a:endParaRPr lang="en-GB" dirty="0"/>
          </a:p>
        </p:txBody>
      </p:sp>
      <p:sp>
        <p:nvSpPr>
          <p:cNvPr id="4" name="Slide Number Placeholder 3"/>
          <p:cNvSpPr>
            <a:spLocks noGrp="1"/>
          </p:cNvSpPr>
          <p:nvPr>
            <p:ph type="sldNum" sz="quarter" idx="10"/>
          </p:nvPr>
        </p:nvSpPr>
        <p:spPr/>
        <p:txBody>
          <a:bodyPr/>
          <a:lstStyle/>
          <a:p>
            <a:pPr>
              <a:defRPr/>
            </a:pPr>
            <a:fld id="{C76AFCB0-176E-4C44-9422-71BC161C8421}" type="slidenum">
              <a:rPr lang="en-GB" smtClean="0"/>
              <a:pPr>
                <a:defRPr/>
              </a:pPr>
              <a:t>15</a:t>
            </a:fld>
            <a:endParaRPr lang="en-GB"/>
          </a:p>
        </p:txBody>
      </p:sp>
    </p:spTree>
    <p:extLst>
      <p:ext uri="{BB962C8B-B14F-4D97-AF65-F5344CB8AC3E}">
        <p14:creationId xmlns:p14="http://schemas.microsoft.com/office/powerpoint/2010/main" val="43761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50460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dirty="0" smtClean="0"/>
              <a:t>Not include</a:t>
            </a:r>
            <a:r>
              <a:rPr lang="en-US" baseline="0" dirty="0" smtClean="0"/>
              <a:t> incremental WPA </a:t>
            </a:r>
            <a:r>
              <a:rPr lang="en-US" baseline="0" smtClean="0"/>
              <a:t>Prepass</a:t>
            </a: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082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unique for each hardware target, not fully documented and it’s a moving target.</a:t>
            </a:r>
          </a:p>
          <a:p>
            <a:r>
              <a:rPr lang="en-US" baseline="0" dirty="0" smtClean="0"/>
              <a:t>The compiler is responsible for generating code that guarantees runtime interop (yellow arrows) </a:t>
            </a:r>
          </a:p>
          <a:p>
            <a:r>
              <a:rPr lang="en-US" baseline="0" dirty="0" smtClean="0"/>
              <a:t>Consider - GC/ARC/Unwinding the stack</a:t>
            </a:r>
          </a:p>
          <a:p>
            <a:r>
              <a:rPr lang="en-US" baseline="0" dirty="0" smtClean="0"/>
              <a:t>WE GUARANTEE CORRECTNESS USING C2/LINKER as those are the only real specification for much of the ABI/API</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8AC6FC-785F-441B-AF63-E8DB1F451B64}"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25659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0860" rtl="0" eaLnBrk="1" fontAlgn="auto" latinLnBrk="0" hangingPunct="1">
              <a:lnSpc>
                <a:spcPct val="90000"/>
              </a:lnSpc>
              <a:spcBef>
                <a:spcPts val="0"/>
              </a:spcBef>
              <a:spcAft>
                <a:spcPts val="340"/>
              </a:spcAft>
              <a:buClrTx/>
              <a:buSzTx/>
              <a:buFontTx/>
              <a:buNone/>
              <a:tabLst/>
              <a:defRPr/>
            </a:pPr>
            <a:r>
              <a:rPr lang="en-US" sz="1000" kern="1200" dirty="0" err="1" smtClean="0">
                <a:solidFill>
                  <a:schemeClr val="tx1"/>
                </a:solidFill>
                <a:effectLst/>
                <a:latin typeface="Segoe UI Light" pitchFamily="34" charset="0"/>
                <a:ea typeface="+mn-ea"/>
                <a:cs typeface="+mn-cs"/>
              </a:rPr>
              <a:t>c++</a:t>
            </a:r>
            <a:r>
              <a:rPr lang="en-US" sz="1000" kern="1200" dirty="0" smtClean="0">
                <a:solidFill>
                  <a:schemeClr val="tx1"/>
                </a:solidFill>
                <a:effectLst/>
                <a:latin typeface="Segoe UI Light" pitchFamily="34" charset="0"/>
                <a:ea typeface="+mn-ea"/>
                <a:cs typeface="+mn-cs"/>
              </a:rPr>
              <a:t> calls bar </a:t>
            </a:r>
            <a:br>
              <a:rPr lang="en-US" sz="1000" kern="1200" dirty="0" smtClean="0">
                <a:solidFill>
                  <a:schemeClr val="tx1"/>
                </a:solidFill>
                <a:effectLst/>
                <a:latin typeface="Segoe UI Light" pitchFamily="34" charset="0"/>
                <a:ea typeface="+mn-ea"/>
                <a:cs typeface="+mn-cs"/>
              </a:rPr>
            </a:br>
            <a:r>
              <a:rPr lang="en-US" sz="1000" kern="1200" dirty="0" err="1" smtClean="0">
                <a:solidFill>
                  <a:schemeClr val="tx1"/>
                </a:solidFill>
                <a:effectLst/>
                <a:latin typeface="Segoe UI Light" pitchFamily="34" charset="0"/>
                <a:ea typeface="+mn-ea"/>
                <a:cs typeface="+mn-cs"/>
              </a:rPr>
              <a:t>c++</a:t>
            </a:r>
            <a:r>
              <a:rPr lang="en-US" sz="1000" kern="1200" dirty="0" smtClean="0">
                <a:solidFill>
                  <a:schemeClr val="tx1"/>
                </a:solidFill>
                <a:effectLst/>
                <a:latin typeface="Segoe UI Light" pitchFamily="34" charset="0"/>
                <a:ea typeface="+mn-ea"/>
                <a:cs typeface="+mn-cs"/>
              </a:rPr>
              <a:t>/cxx calls its own </a:t>
            </a:r>
            <a:r>
              <a:rPr lang="en-US" sz="1000" kern="1200" dirty="0" err="1" smtClean="0">
                <a:solidFill>
                  <a:schemeClr val="tx1"/>
                </a:solidFill>
                <a:effectLst/>
                <a:latin typeface="Segoe UI Light" pitchFamily="34" charset="0"/>
                <a:ea typeface="+mn-ea"/>
                <a:cs typeface="+mn-cs"/>
              </a:rPr>
              <a:t>DoWork</a:t>
            </a:r>
            <a:r>
              <a:rPr lang="en-US" sz="1000" kern="1200" dirty="0" smtClean="0">
                <a:solidFill>
                  <a:schemeClr val="tx1"/>
                </a:solidFill>
                <a:effectLst/>
                <a:latin typeface="Segoe UI Light" pitchFamily="34" charset="0"/>
                <a:ea typeface="+mn-ea"/>
                <a:cs typeface="+mn-cs"/>
              </a:rPr>
              <a:t/>
            </a:r>
            <a:br>
              <a:rPr lang="en-US" sz="1000" kern="1200" dirty="0" smtClean="0">
                <a:solidFill>
                  <a:schemeClr val="tx1"/>
                </a:solidFill>
                <a:effectLst/>
                <a:latin typeface="Segoe UI Light" pitchFamily="34" charset="0"/>
                <a:ea typeface="+mn-ea"/>
                <a:cs typeface="+mn-cs"/>
              </a:rPr>
            </a:br>
            <a:r>
              <a:rPr lang="en-US" sz="1000" kern="1200" dirty="0" smtClean="0">
                <a:solidFill>
                  <a:schemeClr val="tx1"/>
                </a:solidFill>
                <a:effectLst/>
                <a:latin typeface="Segoe UI Light" pitchFamily="34" charset="0"/>
                <a:ea typeface="+mn-ea"/>
                <a:cs typeface="+mn-cs"/>
              </a:rPr>
              <a:t>its </a:t>
            </a:r>
            <a:r>
              <a:rPr lang="en-US" sz="1000" kern="1200" dirty="0" err="1" smtClean="0">
                <a:solidFill>
                  <a:schemeClr val="tx1"/>
                </a:solidFill>
                <a:effectLst/>
                <a:latin typeface="Segoe UI Light" pitchFamily="34" charset="0"/>
                <a:ea typeface="+mn-ea"/>
                <a:cs typeface="+mn-cs"/>
              </a:rPr>
              <a:t>DoWork</a:t>
            </a:r>
            <a:r>
              <a:rPr lang="en-US" sz="1000" kern="1200" dirty="0" smtClean="0">
                <a:solidFill>
                  <a:schemeClr val="tx1"/>
                </a:solidFill>
                <a:effectLst/>
                <a:latin typeface="Segoe UI Light" pitchFamily="34" charset="0"/>
                <a:ea typeface="+mn-ea"/>
                <a:cs typeface="+mn-cs"/>
              </a:rPr>
              <a:t> calls </a:t>
            </a:r>
            <a:r>
              <a:rPr lang="en-US" sz="1000" kern="1200" dirty="0" err="1" smtClean="0">
                <a:solidFill>
                  <a:schemeClr val="tx1"/>
                </a:solidFill>
                <a:effectLst/>
                <a:latin typeface="Segoe UI Light" pitchFamily="34" charset="0"/>
                <a:ea typeface="+mn-ea"/>
                <a:cs typeface="+mn-cs"/>
              </a:rPr>
              <a:t>c#'s</a:t>
            </a:r>
            <a:r>
              <a:rPr lang="en-US" sz="1000" kern="1200" dirty="0" smtClean="0">
                <a:solidFill>
                  <a:schemeClr val="tx1"/>
                </a:solidFill>
                <a:effectLst/>
                <a:latin typeface="Segoe UI Light" pitchFamily="34" charset="0"/>
                <a:ea typeface="+mn-ea"/>
                <a:cs typeface="+mn-cs"/>
              </a:rPr>
              <a:t> </a:t>
            </a:r>
            <a:r>
              <a:rPr lang="en-US" sz="1000" kern="1200" dirty="0" err="1" smtClean="0">
                <a:solidFill>
                  <a:srgbClr val="FFC000"/>
                </a:solidFill>
                <a:effectLst/>
                <a:latin typeface="Segoe UI Light" pitchFamily="34" charset="0"/>
                <a:ea typeface="+mn-ea"/>
                <a:cs typeface="+mn-cs"/>
              </a:rPr>
              <a:t>baz</a:t>
            </a:r>
            <a:r>
              <a:rPr lang="en-US" sz="1000" kern="1200" dirty="0" smtClean="0">
                <a:solidFill>
                  <a:schemeClr val="tx1"/>
                </a:solidFill>
                <a:effectLst/>
                <a:latin typeface="Segoe UI Light" pitchFamily="34" charset="0"/>
                <a:ea typeface="+mn-ea"/>
                <a:cs typeface="+mn-cs"/>
              </a:rPr>
              <a:t/>
            </a:r>
            <a:br>
              <a:rPr lang="en-US" sz="1000" kern="1200" dirty="0" smtClean="0">
                <a:solidFill>
                  <a:schemeClr val="tx1"/>
                </a:solidFill>
                <a:effectLst/>
                <a:latin typeface="Segoe UI Light" pitchFamily="34" charset="0"/>
                <a:ea typeface="+mn-ea"/>
                <a:cs typeface="+mn-cs"/>
              </a:rPr>
            </a:br>
            <a:r>
              <a:rPr lang="en-US" sz="1000" kern="1200" dirty="0" err="1" smtClean="0">
                <a:solidFill>
                  <a:schemeClr val="tx1"/>
                </a:solidFill>
                <a:effectLst/>
                <a:latin typeface="Segoe UI Light" pitchFamily="34" charset="0"/>
                <a:ea typeface="+mn-ea"/>
                <a:cs typeface="+mn-cs"/>
              </a:rPr>
              <a:t>c#'s</a:t>
            </a:r>
            <a:r>
              <a:rPr lang="en-US" sz="1000" kern="1200" dirty="0" smtClean="0">
                <a:solidFill>
                  <a:schemeClr val="tx1"/>
                </a:solidFill>
                <a:effectLst/>
                <a:latin typeface="Segoe UI Light" pitchFamily="34" charset="0"/>
                <a:ea typeface="+mn-ea"/>
                <a:cs typeface="+mn-cs"/>
              </a:rPr>
              <a:t> </a:t>
            </a:r>
            <a:r>
              <a:rPr lang="en-US" sz="1000" kern="1200" dirty="0" err="1" smtClean="0">
                <a:solidFill>
                  <a:schemeClr val="tx1"/>
                </a:solidFill>
                <a:effectLst/>
                <a:latin typeface="Segoe UI Light" pitchFamily="34" charset="0"/>
                <a:ea typeface="+mn-ea"/>
                <a:cs typeface="+mn-cs"/>
              </a:rPr>
              <a:t>baz</a:t>
            </a:r>
            <a:r>
              <a:rPr lang="en-US" sz="1000" kern="1200" dirty="0" smtClean="0">
                <a:solidFill>
                  <a:schemeClr val="tx1"/>
                </a:solidFill>
                <a:effectLst/>
                <a:latin typeface="Segoe UI Light" pitchFamily="34" charset="0"/>
                <a:ea typeface="+mn-ea"/>
                <a:cs typeface="+mn-cs"/>
              </a:rPr>
              <a:t> calls its own </a:t>
            </a:r>
            <a:r>
              <a:rPr lang="en-US" sz="1000" kern="1200" dirty="0" err="1" smtClean="0">
                <a:solidFill>
                  <a:schemeClr val="tx1"/>
                </a:solidFill>
                <a:effectLst/>
                <a:latin typeface="Segoe UI Light" pitchFamily="34" charset="0"/>
                <a:ea typeface="+mn-ea"/>
                <a:cs typeface="+mn-cs"/>
              </a:rPr>
              <a:t>DoWork</a:t>
            </a:r>
            <a:r>
              <a:rPr lang="en-US" sz="1000" kern="1200" dirty="0" smtClean="0">
                <a:solidFill>
                  <a:schemeClr val="tx1"/>
                </a:solidFill>
                <a:effectLst/>
                <a:latin typeface="Segoe UI Light" pitchFamily="34" charset="0"/>
                <a:ea typeface="+mn-ea"/>
                <a:cs typeface="+mn-cs"/>
              </a:rPr>
              <a:t> which calls into WinRT for http stuff</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C57162-3C01-49E1-B8F9-1738A5452918}"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58538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558" tIns="146045" rIns="182558" bIns="146045" anchor="b">
            <a:noAutofit/>
          </a:bodyPr>
          <a:lstStyle>
            <a:lvl1pPr>
              <a:defRPr sz="19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59" y="2125680"/>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518207"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518207"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250" indent="0" algn="ctr">
              <a:buNone/>
              <a:defRPr>
                <a:solidFill>
                  <a:schemeClr val="tx1">
                    <a:tint val="75000"/>
                  </a:schemeClr>
                </a:solidFill>
              </a:defRPr>
            </a:lvl2pPr>
            <a:lvl3pPr marL="1108491" indent="0" algn="ctr">
              <a:buNone/>
              <a:defRPr>
                <a:solidFill>
                  <a:schemeClr val="tx1">
                    <a:tint val="75000"/>
                  </a:schemeClr>
                </a:solidFill>
              </a:defRPr>
            </a:lvl3pPr>
            <a:lvl4pPr marL="1662746" indent="0" algn="ctr">
              <a:buNone/>
              <a:defRPr>
                <a:solidFill>
                  <a:schemeClr val="tx1">
                    <a:tint val="75000"/>
                  </a:schemeClr>
                </a:solidFill>
              </a:defRPr>
            </a:lvl4pPr>
            <a:lvl5pPr marL="2216995" indent="0" algn="ctr">
              <a:buNone/>
              <a:defRPr>
                <a:solidFill>
                  <a:schemeClr val="tx1">
                    <a:tint val="75000"/>
                  </a:schemeClr>
                </a:solidFill>
              </a:defRPr>
            </a:lvl5pPr>
            <a:lvl6pPr marL="2771247" indent="0" algn="ctr">
              <a:buNone/>
              <a:defRPr>
                <a:solidFill>
                  <a:schemeClr val="tx1">
                    <a:tint val="75000"/>
                  </a:schemeClr>
                </a:solidFill>
              </a:defRPr>
            </a:lvl6pPr>
            <a:lvl7pPr marL="3325492" indent="0" algn="ctr">
              <a:buNone/>
              <a:defRPr>
                <a:solidFill>
                  <a:schemeClr val="tx1">
                    <a:tint val="75000"/>
                  </a:schemeClr>
                </a:solidFill>
              </a:defRPr>
            </a:lvl7pPr>
            <a:lvl8pPr marL="3879741" indent="0" algn="ctr">
              <a:buNone/>
              <a:defRPr>
                <a:solidFill>
                  <a:schemeClr val="tx1">
                    <a:tint val="75000"/>
                  </a:schemeClr>
                </a:solidFill>
              </a:defRPr>
            </a:lvl8pPr>
            <a:lvl9pPr marL="4433992"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518186" y="2402769"/>
            <a:ext cx="3048664" cy="240136"/>
          </a:xfrm>
        </p:spPr>
        <p:txBody>
          <a:bodyPr/>
          <a:lstStyle>
            <a:lvl1pPr marL="0" indent="0" algn="l" defTabSz="1108491"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9"/>
            <a:ext cx="4130860" cy="544019"/>
          </a:xfrm>
          <a:prstGeom prst="rect">
            <a:avLst/>
          </a:prstGeom>
        </p:spPr>
      </p:pic>
    </p:spTree>
    <p:extLst>
      <p:ext uri="{BB962C8B-B14F-4D97-AF65-F5344CB8AC3E}">
        <p14:creationId xmlns:p14="http://schemas.microsoft.com/office/powerpoint/2010/main" val="27394669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12" name="Title 1"/>
          <p:cNvSpPr>
            <a:spLocks noGrp="1"/>
          </p:cNvSpPr>
          <p:nvPr>
            <p:ph type="ctrTitle"/>
          </p:nvPr>
        </p:nvSpPr>
        <p:spPr>
          <a:xfrm>
            <a:off x="1470000" y="1942939"/>
            <a:ext cx="10448294" cy="1553823"/>
          </a:xfrm>
        </p:spPr>
        <p:txBody>
          <a:bodyPr anchor="ctr" anchorCtr="0">
            <a:noAutofit/>
          </a:bodyPr>
          <a:lstStyle>
            <a:lvl1pPr algn="r">
              <a:lnSpc>
                <a:spcPct val="90000"/>
              </a:lnSpc>
              <a:defRPr sz="4900">
                <a:effectLst/>
              </a:defRPr>
            </a:lvl1pPr>
          </a:lstStyle>
          <a:p>
            <a:r>
              <a:rPr lang="en-US" smtClean="0"/>
              <a:t>Click to edit Master title style</a:t>
            </a:r>
            <a:endParaRPr lang="en-US" dirty="0"/>
          </a:p>
        </p:txBody>
      </p:sp>
      <p:sp>
        <p:nvSpPr>
          <p:cNvPr id="5"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6"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47625540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9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491"/>
            <a:r>
              <a:rPr lang="en-US" smtClean="0">
                <a:solidFill>
                  <a:srgbClr val="000000"/>
                </a:solidFill>
              </a:rPr>
              <a:t>Microsoft Confidential</a:t>
            </a:r>
            <a:endParaRPr lang="en-US" dirty="0" smtClean="0">
              <a:solidFill>
                <a:srgbClr val="000000"/>
              </a:solidFill>
            </a:endParaRPr>
          </a:p>
        </p:txBody>
      </p:sp>
      <p:sp>
        <p:nvSpPr>
          <p:cNvPr id="7"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491"/>
            <a:fld id="{1AD4D6FE-0D95-422C-A401-E733BBF8EB07}" type="slidenum">
              <a:rPr lang="en-US" smtClean="0">
                <a:solidFill>
                  <a:srgbClr val="000000"/>
                </a:solidFill>
              </a:rPr>
              <a:pPr defTabSz="1108491"/>
              <a:t>‹#›</a:t>
            </a:fld>
            <a:endParaRPr lang="en-US" dirty="0">
              <a:solidFill>
                <a:srgbClr val="000000"/>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32147939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91" y="234775"/>
            <a:ext cx="11400103" cy="734047"/>
          </a:xfrm>
        </p:spPr>
        <p:txBody>
          <a:bodyPr/>
          <a:lstStyle>
            <a:lvl1pPr>
              <a:defRPr sz="5300"/>
            </a:lvl1pPr>
          </a:lstStyle>
          <a:p>
            <a:r>
              <a:rPr lang="en-US" dirty="0" smtClean="0"/>
              <a:t>Click to edit Master title style</a:t>
            </a:r>
            <a:endParaRPr lang="en-US" dirty="0"/>
          </a:p>
        </p:txBody>
      </p:sp>
      <p:sp>
        <p:nvSpPr>
          <p:cNvPr id="3" name="Content Placeholder 2"/>
          <p:cNvSpPr>
            <a:spLocks noGrp="1"/>
          </p:cNvSpPr>
          <p:nvPr>
            <p:ph idx="1"/>
          </p:nvPr>
        </p:nvSpPr>
        <p:spPr>
          <a:xfrm>
            <a:off x="518191" y="1476636"/>
            <a:ext cx="11400103" cy="4818451"/>
          </a:xfrm>
        </p:spPr>
        <p:txBody>
          <a:bodyPr>
            <a:norm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6"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143078627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92" y="1476622"/>
            <a:ext cx="5596413" cy="2583784"/>
          </a:xfrm>
        </p:spPr>
        <p:txBody>
          <a:bodyPr/>
          <a:lstStyle>
            <a:lvl1pPr marL="412160" indent="-412160">
              <a:lnSpc>
                <a:spcPct val="90000"/>
              </a:lnSpc>
              <a:defRPr sz="3400"/>
            </a:lvl1pPr>
            <a:lvl2pPr marL="816298" indent="-394516">
              <a:lnSpc>
                <a:spcPct val="90000"/>
              </a:lnSpc>
              <a:defRPr sz="2900"/>
            </a:lvl2pPr>
            <a:lvl3pPr marL="1156288" indent="-349612">
              <a:lnSpc>
                <a:spcPct val="90000"/>
              </a:lnSpc>
              <a:defRPr sz="2400"/>
            </a:lvl3pPr>
            <a:lvl4pPr marL="1488260" indent="-331973">
              <a:lnSpc>
                <a:spcPct val="90000"/>
              </a:lnSpc>
              <a:defRPr sz="2200"/>
            </a:lvl4pPr>
            <a:lvl5pPr marL="1837874" indent="-339991">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80" y="1476622"/>
            <a:ext cx="5596413" cy="2583784"/>
          </a:xfrm>
        </p:spPr>
        <p:txBody>
          <a:bodyPr/>
          <a:lstStyle>
            <a:lvl1pPr marL="421781" indent="-421781">
              <a:lnSpc>
                <a:spcPct val="90000"/>
              </a:lnSpc>
              <a:defRPr sz="3400"/>
            </a:lvl1pPr>
            <a:lvl2pPr marL="816298" indent="-412160">
              <a:lnSpc>
                <a:spcPct val="90000"/>
              </a:lnSpc>
              <a:defRPr sz="2900"/>
            </a:lvl2pPr>
            <a:lvl3pPr marL="1165910" indent="-367251">
              <a:lnSpc>
                <a:spcPct val="90000"/>
              </a:lnSpc>
              <a:defRPr sz="2400"/>
            </a:lvl3pPr>
            <a:lvl4pPr marL="1488260" indent="-322353">
              <a:lnSpc>
                <a:spcPct val="90000"/>
              </a:lnSpc>
              <a:defRPr sz="2200"/>
            </a:lvl4pPr>
            <a:lvl5pPr marL="1837874" indent="-331973">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7"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11759391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92" y="1760530"/>
            <a:ext cx="5596413" cy="415498"/>
          </a:xfrm>
        </p:spPr>
        <p:txBody>
          <a:bodyPr anchor="b"/>
          <a:lstStyle>
            <a:lvl1pPr marL="0" indent="0">
              <a:lnSpc>
                <a:spcPct val="90000"/>
              </a:lnSpc>
              <a:spcBef>
                <a:spcPts val="0"/>
              </a:spcBef>
              <a:buNone/>
              <a:defRPr sz="3000" b="1"/>
            </a:lvl1pPr>
            <a:lvl2pPr marL="554250" indent="0">
              <a:buNone/>
              <a:defRPr sz="2400" b="1"/>
            </a:lvl2pPr>
            <a:lvl3pPr marL="1108491" indent="0">
              <a:buNone/>
              <a:defRPr sz="2200" b="1"/>
            </a:lvl3pPr>
            <a:lvl4pPr marL="1662746" indent="0">
              <a:buNone/>
              <a:defRPr sz="1900" b="1"/>
            </a:lvl4pPr>
            <a:lvl5pPr marL="2216995" indent="0">
              <a:buNone/>
              <a:defRPr sz="1900" b="1"/>
            </a:lvl5pPr>
            <a:lvl6pPr marL="2771247" indent="0">
              <a:buNone/>
              <a:defRPr sz="1900" b="1"/>
            </a:lvl6pPr>
            <a:lvl7pPr marL="3325492" indent="0">
              <a:buNone/>
              <a:defRPr sz="1900" b="1"/>
            </a:lvl7pPr>
            <a:lvl8pPr marL="3879741" indent="0">
              <a:buNone/>
              <a:defRPr sz="1900" b="1"/>
            </a:lvl8pPr>
            <a:lvl9pPr marL="443399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18191" y="2248265"/>
            <a:ext cx="5596413" cy="1900686"/>
          </a:xfrm>
        </p:spPr>
        <p:txBody>
          <a:bodyPr/>
          <a:lstStyle>
            <a:lvl1pPr marL="341593" indent="-341593">
              <a:defRPr sz="2800"/>
            </a:lvl1pPr>
            <a:lvl2pPr marL="681585" indent="-322353">
              <a:defRPr sz="2400"/>
            </a:lvl2pPr>
            <a:lvl3pPr marL="986296" indent="-295085">
              <a:defRPr sz="2200"/>
            </a:lvl3pPr>
            <a:lvl4pPr marL="1273358" indent="-277446">
              <a:defRPr sz="2100"/>
            </a:lvl4pPr>
            <a:lvl5pPr marL="1550805" indent="-25018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60" y="1760530"/>
            <a:ext cx="5599432" cy="415498"/>
          </a:xfrm>
        </p:spPr>
        <p:txBody>
          <a:bodyPr anchor="b"/>
          <a:lstStyle>
            <a:lvl1pPr marL="0" indent="0">
              <a:lnSpc>
                <a:spcPct val="90000"/>
              </a:lnSpc>
              <a:spcBef>
                <a:spcPts val="0"/>
              </a:spcBef>
              <a:buNone/>
              <a:defRPr sz="3000" b="1"/>
            </a:lvl1pPr>
            <a:lvl2pPr marL="554250" indent="0">
              <a:buNone/>
              <a:defRPr sz="2400" b="1"/>
            </a:lvl2pPr>
            <a:lvl3pPr marL="1108491" indent="0">
              <a:buNone/>
              <a:defRPr sz="2200" b="1"/>
            </a:lvl3pPr>
            <a:lvl4pPr marL="1662746" indent="0">
              <a:buNone/>
              <a:defRPr sz="1900" b="1"/>
            </a:lvl4pPr>
            <a:lvl5pPr marL="2216995" indent="0">
              <a:buNone/>
              <a:defRPr sz="1900" b="1"/>
            </a:lvl5pPr>
            <a:lvl6pPr marL="2771247" indent="0">
              <a:buNone/>
              <a:defRPr sz="1900" b="1"/>
            </a:lvl6pPr>
            <a:lvl7pPr marL="3325492" indent="0">
              <a:buNone/>
              <a:defRPr sz="1900" b="1"/>
            </a:lvl7pPr>
            <a:lvl8pPr marL="3879741" indent="0">
              <a:buNone/>
              <a:defRPr sz="1900" b="1"/>
            </a:lvl8pPr>
            <a:lvl9pPr marL="443399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317564" y="2248265"/>
            <a:ext cx="5600731" cy="1900686"/>
          </a:xfrm>
        </p:spPr>
        <p:txBody>
          <a:bodyPr/>
          <a:lstStyle>
            <a:lvl1pPr marL="359233" indent="-359233">
              <a:defRPr sz="2800"/>
            </a:lvl1pPr>
            <a:lvl2pPr marL="691204" indent="-331973">
              <a:defRPr sz="2400"/>
            </a:lvl2pPr>
            <a:lvl3pPr marL="995913" indent="-296690">
              <a:defRPr sz="2200"/>
            </a:lvl3pPr>
            <a:lvl4pPr marL="1273358" indent="-287070">
              <a:defRPr sz="2100"/>
            </a:lvl4pPr>
            <a:lvl5pPr marL="1550805" indent="-26782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10"/>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9" name="Slide Number Placeholder 4"/>
          <p:cNvSpPr>
            <a:spLocks noGrp="1"/>
          </p:cNvSpPr>
          <p:nvPr>
            <p:ph type="sldNum" sz="quarter" idx="11"/>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67418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5"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9677779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Only" preserve="1">
  <p:cSld name="Title Only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5"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spTree>
    <p:extLst>
      <p:ext uri="{BB962C8B-B14F-4D97-AF65-F5344CB8AC3E}">
        <p14:creationId xmlns:p14="http://schemas.microsoft.com/office/powerpoint/2010/main" val="1474391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5"/>
          <p:cNvSpPr>
            <a:spLocks noGrp="1"/>
          </p:cNvSpPr>
          <p:nvPr>
            <p:ph type="ftr" sz="quarter" idx="3"/>
          </p:nvPr>
        </p:nvSpPr>
        <p:spPr>
          <a:xfrm>
            <a:off x="989574" y="6415319"/>
            <a:ext cx="3938218" cy="372394"/>
          </a:xfrm>
          <a:prstGeom prst="rect">
            <a:avLst/>
          </a:prstGeom>
        </p:spPr>
        <p:txBody>
          <a:bodyPr vert="horz" lIns="0" tIns="0" rIns="0" bIns="0" rtlCol="0" anchor="b" anchorCtr="0"/>
          <a:lstStyle>
            <a:lvl1pPr algn="l">
              <a:defRPr sz="1100">
                <a:solidFill>
                  <a:schemeClr val="tx1"/>
                </a:solidFill>
              </a:defRPr>
            </a:lvl1pPr>
          </a:lstStyle>
          <a:p>
            <a:pPr defTabSz="1108540"/>
            <a:endParaRPr lang="en-US">
              <a:solidFill>
                <a:srgbClr val="000000"/>
              </a:solidFill>
            </a:endParaRPr>
          </a:p>
        </p:txBody>
      </p:sp>
      <p:sp>
        <p:nvSpPr>
          <p:cNvPr id="4" name="Slide Number Placeholder 4"/>
          <p:cNvSpPr>
            <a:spLocks noGrp="1"/>
          </p:cNvSpPr>
          <p:nvPr>
            <p:ph type="sldNum" sz="quarter" idx="4"/>
          </p:nvPr>
        </p:nvSpPr>
        <p:spPr>
          <a:xfrm>
            <a:off x="518187" y="6415319"/>
            <a:ext cx="475004" cy="372394"/>
          </a:xfrm>
          <a:prstGeom prst="rect">
            <a:avLst/>
          </a:prstGeom>
        </p:spPr>
        <p:txBody>
          <a:bodyPr vert="horz" lIns="0" tIns="0" rIns="0" bIns="0" rtlCol="0" anchor="b" anchorCtr="0"/>
          <a:lstStyle>
            <a:lvl1pPr algn="l">
              <a:defRPr sz="1100">
                <a:solidFill>
                  <a:schemeClr val="tx1"/>
                </a:solidFill>
              </a:defRPr>
            </a:lvl1pPr>
          </a:lstStyle>
          <a:p>
            <a:pPr defTabSz="1108540"/>
            <a:fld id="{D2D58E55-CF64-4497-9333-9BB5462B052D}" type="slidenum">
              <a:rPr lang="en-US" smtClean="0">
                <a:solidFill>
                  <a:srgbClr val="000000"/>
                </a:solidFill>
              </a:rPr>
              <a:pPr defTabSz="1108540"/>
              <a:t>‹#›</a:t>
            </a:fld>
            <a:endParaRPr lang="en-US">
              <a:solidFill>
                <a:srgbClr val="000000"/>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0343558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61781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8F57B"/>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5"/>
            <a:ext cx="12436476" cy="631450"/>
          </a:xfrm>
          <a:solidFill>
            <a:srgbClr val="FFFF99"/>
          </a:solidFill>
        </p:spPr>
        <p:txBody>
          <a:bodyPr wrap="square" lIns="184750" tIns="92376" rIns="184750" bIns="92376"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1600953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41" y="2172852"/>
            <a:ext cx="10571003" cy="8032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6" y="3963569"/>
            <a:ext cx="8705533" cy="540148"/>
          </a:xfrm>
        </p:spPr>
        <p:txBody>
          <a:bodyPr/>
          <a:lstStyle>
            <a:lvl1pPr marL="0" indent="0" algn="ctr">
              <a:buNone/>
              <a:defRPr>
                <a:solidFill>
                  <a:schemeClr val="tx1">
                    <a:tint val="75000"/>
                  </a:schemeClr>
                </a:solidFill>
              </a:defRPr>
            </a:lvl1pPr>
            <a:lvl2pPr marL="554264" indent="0" algn="ctr">
              <a:buNone/>
              <a:defRPr>
                <a:solidFill>
                  <a:schemeClr val="tx1">
                    <a:tint val="75000"/>
                  </a:schemeClr>
                </a:solidFill>
              </a:defRPr>
            </a:lvl2pPr>
            <a:lvl3pPr marL="1108540" indent="0" algn="ctr">
              <a:buNone/>
              <a:defRPr>
                <a:solidFill>
                  <a:schemeClr val="tx1">
                    <a:tint val="75000"/>
                  </a:schemeClr>
                </a:solidFill>
              </a:defRPr>
            </a:lvl3pPr>
            <a:lvl4pPr marL="1662813" indent="0" algn="ctr">
              <a:buNone/>
              <a:defRPr>
                <a:solidFill>
                  <a:schemeClr val="tx1">
                    <a:tint val="75000"/>
                  </a:schemeClr>
                </a:solidFill>
              </a:defRPr>
            </a:lvl4pPr>
            <a:lvl5pPr marL="2217084" indent="0" algn="ctr">
              <a:buNone/>
              <a:defRPr>
                <a:solidFill>
                  <a:schemeClr val="tx1">
                    <a:tint val="75000"/>
                  </a:schemeClr>
                </a:solidFill>
              </a:defRPr>
            </a:lvl5pPr>
            <a:lvl6pPr marL="2771353" indent="0" algn="ctr">
              <a:buNone/>
              <a:defRPr>
                <a:solidFill>
                  <a:schemeClr val="tx1">
                    <a:tint val="75000"/>
                  </a:schemeClr>
                </a:solidFill>
              </a:defRPr>
            </a:lvl6pPr>
            <a:lvl7pPr marL="3325625" indent="0" algn="ctr">
              <a:buNone/>
              <a:defRPr>
                <a:solidFill>
                  <a:schemeClr val="tx1">
                    <a:tint val="75000"/>
                  </a:schemeClr>
                </a:solidFill>
              </a:defRPr>
            </a:lvl7pPr>
            <a:lvl8pPr marL="3879895" indent="0" algn="ctr">
              <a:buNone/>
              <a:defRPr>
                <a:solidFill>
                  <a:schemeClr val="tx1">
                    <a:tint val="75000"/>
                  </a:schemeClr>
                </a:solidFill>
              </a:defRPr>
            </a:lvl8pPr>
            <a:lvl9pPr marL="443416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9"/>
            <a:ext cx="2901844" cy="372394"/>
          </a:xfrm>
          <a:prstGeom prst="rect">
            <a:avLst/>
          </a:prstGeom>
        </p:spPr>
        <p:txBody>
          <a:bodyPr lIns="110854" tIns="55424" rIns="110854" bIns="55424"/>
          <a:lstStyle/>
          <a:p>
            <a:pPr defTabSz="1108540"/>
            <a:fld id="{96B8463A-0E44-46E0-821F-A8BC45798922}" type="datetimeFigureOut">
              <a:rPr lang="en-US" sz="2200" smtClean="0">
                <a:solidFill>
                  <a:srgbClr val="000000"/>
                </a:solidFill>
              </a:rPr>
              <a:pPr defTabSz="1108540"/>
              <a:t>9/28/2015</a:t>
            </a:fld>
            <a:endParaRPr lang="en-US" sz="2200">
              <a:solidFill>
                <a:srgbClr val="000000"/>
              </a:solidFill>
            </a:endParaRPr>
          </a:p>
        </p:txBody>
      </p:sp>
      <p:sp>
        <p:nvSpPr>
          <p:cNvPr id="5" name="Footer Placeholder 4"/>
          <p:cNvSpPr>
            <a:spLocks noGrp="1"/>
          </p:cNvSpPr>
          <p:nvPr>
            <p:ph type="ftr" sz="quarter" idx="11"/>
          </p:nvPr>
        </p:nvSpPr>
        <p:spPr>
          <a:xfrm>
            <a:off x="4249129" y="6482899"/>
            <a:ext cx="3938218" cy="372394"/>
          </a:xfrm>
          <a:prstGeom prst="rect">
            <a:avLst/>
          </a:prstGeom>
        </p:spPr>
        <p:txBody>
          <a:bodyPr lIns="110854" tIns="55424" rIns="110854" bIns="55424"/>
          <a:lstStyle/>
          <a:p>
            <a:pPr defTabSz="1108540"/>
            <a:endParaRPr lang="en-US" sz="2200">
              <a:solidFill>
                <a:srgbClr val="000000"/>
              </a:solidFill>
            </a:endParaRPr>
          </a:p>
        </p:txBody>
      </p:sp>
      <p:sp>
        <p:nvSpPr>
          <p:cNvPr id="6" name="Slide Number Placeholder 5"/>
          <p:cNvSpPr>
            <a:spLocks noGrp="1"/>
          </p:cNvSpPr>
          <p:nvPr>
            <p:ph type="sldNum" sz="quarter" idx="12"/>
          </p:nvPr>
        </p:nvSpPr>
        <p:spPr>
          <a:xfrm>
            <a:off x="8912808" y="6482899"/>
            <a:ext cx="2901844" cy="372394"/>
          </a:xfrm>
          <a:prstGeom prst="rect">
            <a:avLst/>
          </a:prstGeom>
        </p:spPr>
        <p:txBody>
          <a:bodyPr lIns="110854" tIns="55424" rIns="110854" bIns="55424"/>
          <a:lstStyle/>
          <a:p>
            <a:pPr defTabSz="1108540"/>
            <a:fld id="{D2D58E55-CF64-4497-9333-9BB5462B052D}" type="slidenum">
              <a:rPr lang="en-US" sz="2200" smtClean="0">
                <a:solidFill>
                  <a:srgbClr val="000000"/>
                </a:solidFill>
              </a:rPr>
              <a:pPr defTabSz="1108540"/>
              <a:t>‹#›</a:t>
            </a:fld>
            <a:endParaRPr lang="en-US" sz="2200">
              <a:solidFill>
                <a:srgbClr val="000000"/>
              </a:solidFill>
            </a:endParaRPr>
          </a:p>
        </p:txBody>
      </p:sp>
    </p:spTree>
    <p:extLst>
      <p:ext uri="{BB962C8B-B14F-4D97-AF65-F5344CB8AC3E}">
        <p14:creationId xmlns:p14="http://schemas.microsoft.com/office/powerpoint/2010/main" val="112216857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5"/>
          <p:cNvSpPr>
            <a:spLocks noGrp="1"/>
          </p:cNvSpPr>
          <p:nvPr>
            <p:ph type="ftr" sz="quarter" idx="3"/>
          </p:nvPr>
        </p:nvSpPr>
        <p:spPr>
          <a:xfrm>
            <a:off x="992914" y="6416553"/>
            <a:ext cx="2954433" cy="372394"/>
          </a:xfrm>
          <a:prstGeom prst="rect">
            <a:avLst/>
          </a:prstGeom>
        </p:spPr>
        <p:txBody>
          <a:bodyPr vert="horz" lIns="0" tIns="0" rIns="0" bIns="0" rtlCol="0" anchor="b" anchorCtr="0"/>
          <a:lstStyle>
            <a:lvl1pPr algn="l">
              <a:defRPr sz="1100">
                <a:solidFill>
                  <a:schemeClr val="tx1"/>
                </a:solidFill>
              </a:defRPr>
            </a:lvl1pPr>
          </a:lstStyle>
          <a:p>
            <a:pPr defTabSz="1108491"/>
            <a:r>
              <a:rPr lang="en-US" smtClean="0">
                <a:solidFill>
                  <a:srgbClr val="000000"/>
                </a:solidFill>
              </a:rPr>
              <a:t>Microsoft Confidential</a:t>
            </a:r>
            <a:endParaRPr lang="en-US" dirty="0" smtClean="0">
              <a:solidFill>
                <a:srgbClr val="000000"/>
              </a:solidFill>
            </a:endParaRPr>
          </a:p>
        </p:txBody>
      </p:sp>
      <p:sp>
        <p:nvSpPr>
          <p:cNvPr id="6" name="Slide Number Placeholder 4"/>
          <p:cNvSpPr>
            <a:spLocks noGrp="1"/>
          </p:cNvSpPr>
          <p:nvPr>
            <p:ph type="sldNum" sz="quarter" idx="4"/>
          </p:nvPr>
        </p:nvSpPr>
        <p:spPr>
          <a:xfrm>
            <a:off x="528040" y="6416553"/>
            <a:ext cx="356346" cy="372394"/>
          </a:xfrm>
          <a:prstGeom prst="rect">
            <a:avLst/>
          </a:prstGeom>
        </p:spPr>
        <p:txBody>
          <a:bodyPr vert="horz" lIns="0" tIns="0" rIns="0" bIns="0" rtlCol="0" anchor="b" anchorCtr="0"/>
          <a:lstStyle>
            <a:lvl1pPr algn="l">
              <a:defRPr sz="1100">
                <a:solidFill>
                  <a:schemeClr val="tx1"/>
                </a:solidFill>
              </a:defRPr>
            </a:lvl1pPr>
          </a:lstStyle>
          <a:p>
            <a:pPr defTabSz="1108491"/>
            <a:fld id="{1AD4D6FE-0D95-422C-A401-E733BBF8EB07}" type="slidenum">
              <a:rPr lang="en-US" smtClean="0">
                <a:solidFill>
                  <a:srgbClr val="000000"/>
                </a:solidFill>
              </a:rPr>
              <a:pPr defTabSz="1108491"/>
              <a:t>‹#›</a:t>
            </a:fld>
            <a:endParaRPr lang="en-US" dirty="0">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2175634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Walkin 1">
    <p:spTree>
      <p:nvGrpSpPr>
        <p:cNvPr id="1" name=""/>
        <p:cNvGrpSpPr/>
        <p:nvPr/>
      </p:nvGrpSpPr>
      <p:grpSpPr>
        <a:xfrm>
          <a:off x="0" y="0"/>
          <a:ext cx="0" cy="0"/>
          <a:chOff x="0" y="0"/>
          <a:chExt cx="0" cy="0"/>
        </a:xfrm>
      </p:grpSpPr>
      <p:sp>
        <p:nvSpPr>
          <p:cNvPr id="11" name="Title 1"/>
          <p:cNvSpPr>
            <a:spLocks noGrp="1"/>
          </p:cNvSpPr>
          <p:nvPr>
            <p:ph type="ctrTitle"/>
          </p:nvPr>
        </p:nvSpPr>
        <p:spPr>
          <a:xfrm>
            <a:off x="518203" y="1039359"/>
            <a:ext cx="5698973" cy="1214432"/>
          </a:xfrm>
        </p:spPr>
        <p:txBody>
          <a:bodyPr>
            <a:normAutofit/>
          </a:bodyPr>
          <a:lstStyle>
            <a:lvl1pPr>
              <a:lnSpc>
                <a:spcPct val="90000"/>
              </a:lnSpc>
              <a:defRPr sz="4900">
                <a:gradFill>
                  <a:gsLst>
                    <a:gs pos="0">
                      <a:schemeClr val="accent2"/>
                    </a:gs>
                    <a:gs pos="86000">
                      <a:schemeClr val="accent2"/>
                    </a:gs>
                  </a:gsLst>
                  <a:lin ang="5400000" scaled="0"/>
                </a:gradFill>
                <a:effectLst/>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518191" y="3996628"/>
            <a:ext cx="5700051"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365" indent="0" algn="ctr">
              <a:buNone/>
              <a:defRPr>
                <a:solidFill>
                  <a:schemeClr val="tx1">
                    <a:tint val="75000"/>
                  </a:schemeClr>
                </a:solidFill>
              </a:defRPr>
            </a:lvl2pPr>
            <a:lvl3pPr marL="1108729" indent="0" algn="ctr">
              <a:buNone/>
              <a:defRPr>
                <a:solidFill>
                  <a:schemeClr val="tx1">
                    <a:tint val="75000"/>
                  </a:schemeClr>
                </a:solidFill>
              </a:defRPr>
            </a:lvl3pPr>
            <a:lvl4pPr marL="1663099" indent="0" algn="ctr">
              <a:buNone/>
              <a:defRPr>
                <a:solidFill>
                  <a:schemeClr val="tx1">
                    <a:tint val="75000"/>
                  </a:schemeClr>
                </a:solidFill>
              </a:defRPr>
            </a:lvl4pPr>
            <a:lvl5pPr marL="2217467" indent="0" algn="ctr">
              <a:buNone/>
              <a:defRPr>
                <a:solidFill>
                  <a:schemeClr val="tx1">
                    <a:tint val="75000"/>
                  </a:schemeClr>
                </a:solidFill>
              </a:defRPr>
            </a:lvl5pPr>
            <a:lvl6pPr marL="2771835" indent="0" algn="ctr">
              <a:buNone/>
              <a:defRPr>
                <a:solidFill>
                  <a:schemeClr val="tx1">
                    <a:tint val="75000"/>
                  </a:schemeClr>
                </a:solidFill>
              </a:defRPr>
            </a:lvl6pPr>
            <a:lvl7pPr marL="3326200" indent="0" algn="ctr">
              <a:buNone/>
              <a:defRPr>
                <a:solidFill>
                  <a:schemeClr val="tx1">
                    <a:tint val="75000"/>
                  </a:schemeClr>
                </a:solidFill>
              </a:defRPr>
            </a:lvl7pPr>
            <a:lvl8pPr marL="3880563" indent="0" algn="ctr">
              <a:buNone/>
              <a:defRPr>
                <a:solidFill>
                  <a:schemeClr val="tx1">
                    <a:tint val="75000"/>
                  </a:schemeClr>
                </a:solidFill>
              </a:defRPr>
            </a:lvl8pPr>
            <a:lvl9pPr marL="443493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6"/>
          <p:cNvSpPr>
            <a:spLocks noGrp="1"/>
          </p:cNvSpPr>
          <p:nvPr>
            <p:ph type="body" sz="quarter" idx="10" hasCustomPrompt="1"/>
          </p:nvPr>
        </p:nvSpPr>
        <p:spPr>
          <a:xfrm>
            <a:off x="517113" y="777179"/>
            <a:ext cx="3048664" cy="240136"/>
          </a:xfrm>
        </p:spPr>
        <p:txBody>
          <a:bodyPr/>
          <a:lstStyle>
            <a:lvl1pPr marL="0" indent="0" algn="l" defTabSz="1108729"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descr="VS Photo.png"/>
          <p:cNvPicPr>
            <a:picLocks noChangeAspect="1"/>
          </p:cNvPicPr>
          <p:nvPr/>
        </p:nvPicPr>
        <p:blipFill>
          <a:blip r:embed="rId2" cstate="email"/>
          <a:srcRect t="2124" b="1821"/>
          <a:stretch>
            <a:fillRect/>
          </a:stretch>
        </p:blipFill>
        <p:spPr>
          <a:xfrm>
            <a:off x="518191" y="2402749"/>
            <a:ext cx="3306011" cy="158693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5522" y="155434"/>
            <a:ext cx="4703112" cy="1791408"/>
          </a:xfrm>
          <a:prstGeom prst="rect">
            <a:avLst/>
          </a:prstGeom>
        </p:spPr>
      </p:pic>
    </p:spTree>
    <p:extLst>
      <p:ext uri="{BB962C8B-B14F-4D97-AF65-F5344CB8AC3E}">
        <p14:creationId xmlns:p14="http://schemas.microsoft.com/office/powerpoint/2010/main" val="402732043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Walkin 2">
    <p:spTree>
      <p:nvGrpSpPr>
        <p:cNvPr id="1" name=""/>
        <p:cNvGrpSpPr/>
        <p:nvPr/>
      </p:nvGrpSpPr>
      <p:grpSpPr>
        <a:xfrm>
          <a:off x="0" y="0"/>
          <a:ext cx="0" cy="0"/>
          <a:chOff x="0" y="0"/>
          <a:chExt cx="0" cy="0"/>
        </a:xfrm>
      </p:grpSpPr>
      <p:sp>
        <p:nvSpPr>
          <p:cNvPr id="5" name="Title 1"/>
          <p:cNvSpPr>
            <a:spLocks noGrp="1"/>
          </p:cNvSpPr>
          <p:nvPr>
            <p:ph type="ctrTitle"/>
          </p:nvPr>
        </p:nvSpPr>
        <p:spPr>
          <a:xfrm>
            <a:off x="519282"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9" name="Subtitle 2"/>
          <p:cNvSpPr>
            <a:spLocks noGrp="1"/>
          </p:cNvSpPr>
          <p:nvPr>
            <p:ph type="subTitle" idx="1"/>
          </p:nvPr>
        </p:nvSpPr>
        <p:spPr>
          <a:xfrm>
            <a:off x="518203"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365" indent="0" algn="ctr">
              <a:buNone/>
              <a:defRPr>
                <a:solidFill>
                  <a:schemeClr val="tx1">
                    <a:tint val="75000"/>
                  </a:schemeClr>
                </a:solidFill>
              </a:defRPr>
            </a:lvl2pPr>
            <a:lvl3pPr marL="1108729" indent="0" algn="ctr">
              <a:buNone/>
              <a:defRPr>
                <a:solidFill>
                  <a:schemeClr val="tx1">
                    <a:tint val="75000"/>
                  </a:schemeClr>
                </a:solidFill>
              </a:defRPr>
            </a:lvl3pPr>
            <a:lvl4pPr marL="1663099" indent="0" algn="ctr">
              <a:buNone/>
              <a:defRPr>
                <a:solidFill>
                  <a:schemeClr val="tx1">
                    <a:tint val="75000"/>
                  </a:schemeClr>
                </a:solidFill>
              </a:defRPr>
            </a:lvl4pPr>
            <a:lvl5pPr marL="2217467" indent="0" algn="ctr">
              <a:buNone/>
              <a:defRPr>
                <a:solidFill>
                  <a:schemeClr val="tx1">
                    <a:tint val="75000"/>
                  </a:schemeClr>
                </a:solidFill>
              </a:defRPr>
            </a:lvl5pPr>
            <a:lvl6pPr marL="2771835" indent="0" algn="ctr">
              <a:buNone/>
              <a:defRPr>
                <a:solidFill>
                  <a:schemeClr val="tx1">
                    <a:tint val="75000"/>
                  </a:schemeClr>
                </a:solidFill>
              </a:defRPr>
            </a:lvl6pPr>
            <a:lvl7pPr marL="3326200" indent="0" algn="ctr">
              <a:buNone/>
              <a:defRPr>
                <a:solidFill>
                  <a:schemeClr val="tx1">
                    <a:tint val="75000"/>
                  </a:schemeClr>
                </a:solidFill>
              </a:defRPr>
            </a:lvl7pPr>
            <a:lvl8pPr marL="3880563" indent="0" algn="ctr">
              <a:buNone/>
              <a:defRPr>
                <a:solidFill>
                  <a:schemeClr val="tx1">
                    <a:tint val="75000"/>
                  </a:schemeClr>
                </a:solidFill>
              </a:defRPr>
            </a:lvl8pPr>
            <a:lvl9pPr marL="4434934" indent="0" algn="ctr">
              <a:buNone/>
              <a:defRPr>
                <a:solidFill>
                  <a:schemeClr val="tx1">
                    <a:tint val="75000"/>
                  </a:schemeClr>
                </a:solidFill>
              </a:defRPr>
            </a:lvl9pPr>
          </a:lstStyle>
          <a:p>
            <a:r>
              <a:rPr lang="en-US" smtClean="0"/>
              <a:t>Click to edit Master subtitle style</a:t>
            </a:r>
            <a:endParaRPr lang="en-US" dirty="0"/>
          </a:p>
        </p:txBody>
      </p:sp>
      <p:sp>
        <p:nvSpPr>
          <p:cNvPr id="10" name="Text Placeholder 6"/>
          <p:cNvSpPr>
            <a:spLocks noGrp="1"/>
          </p:cNvSpPr>
          <p:nvPr>
            <p:ph type="body" sz="quarter" idx="10" hasCustomPrompt="1"/>
          </p:nvPr>
        </p:nvSpPr>
        <p:spPr>
          <a:xfrm>
            <a:off x="518186" y="2402766"/>
            <a:ext cx="3048664" cy="240136"/>
          </a:xfrm>
        </p:spPr>
        <p:txBody>
          <a:bodyPr/>
          <a:lstStyle>
            <a:lvl1pPr marL="0" indent="0" algn="l" defTabSz="1108729"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7"/>
            <a:ext cx="4130860" cy="544019"/>
          </a:xfrm>
          <a:prstGeom prst="rect">
            <a:avLst/>
          </a:prstGeom>
        </p:spPr>
      </p:pic>
    </p:spTree>
    <p:extLst>
      <p:ext uri="{BB962C8B-B14F-4D97-AF65-F5344CB8AC3E}">
        <p14:creationId xmlns:p14="http://schemas.microsoft.com/office/powerpoint/2010/main" val="28860831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518203"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518203"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365" indent="0" algn="ctr">
              <a:buNone/>
              <a:defRPr>
                <a:solidFill>
                  <a:schemeClr val="tx1">
                    <a:tint val="75000"/>
                  </a:schemeClr>
                </a:solidFill>
              </a:defRPr>
            </a:lvl2pPr>
            <a:lvl3pPr marL="1108729" indent="0" algn="ctr">
              <a:buNone/>
              <a:defRPr>
                <a:solidFill>
                  <a:schemeClr val="tx1">
                    <a:tint val="75000"/>
                  </a:schemeClr>
                </a:solidFill>
              </a:defRPr>
            </a:lvl3pPr>
            <a:lvl4pPr marL="1663099" indent="0" algn="ctr">
              <a:buNone/>
              <a:defRPr>
                <a:solidFill>
                  <a:schemeClr val="tx1">
                    <a:tint val="75000"/>
                  </a:schemeClr>
                </a:solidFill>
              </a:defRPr>
            </a:lvl4pPr>
            <a:lvl5pPr marL="2217467" indent="0" algn="ctr">
              <a:buNone/>
              <a:defRPr>
                <a:solidFill>
                  <a:schemeClr val="tx1">
                    <a:tint val="75000"/>
                  </a:schemeClr>
                </a:solidFill>
              </a:defRPr>
            </a:lvl5pPr>
            <a:lvl6pPr marL="2771835" indent="0" algn="ctr">
              <a:buNone/>
              <a:defRPr>
                <a:solidFill>
                  <a:schemeClr val="tx1">
                    <a:tint val="75000"/>
                  </a:schemeClr>
                </a:solidFill>
              </a:defRPr>
            </a:lvl6pPr>
            <a:lvl7pPr marL="3326200" indent="0" algn="ctr">
              <a:buNone/>
              <a:defRPr>
                <a:solidFill>
                  <a:schemeClr val="tx1">
                    <a:tint val="75000"/>
                  </a:schemeClr>
                </a:solidFill>
              </a:defRPr>
            </a:lvl7pPr>
            <a:lvl8pPr marL="3880563" indent="0" algn="ctr">
              <a:buNone/>
              <a:defRPr>
                <a:solidFill>
                  <a:schemeClr val="tx1">
                    <a:tint val="75000"/>
                  </a:schemeClr>
                </a:solidFill>
              </a:defRPr>
            </a:lvl8pPr>
            <a:lvl9pPr marL="4434934"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518186" y="2402766"/>
            <a:ext cx="3048664" cy="240136"/>
          </a:xfrm>
        </p:spPr>
        <p:txBody>
          <a:bodyPr/>
          <a:lstStyle>
            <a:lvl1pPr marL="0" indent="0" algn="l" defTabSz="1108729"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7"/>
            <a:ext cx="4130860" cy="544019"/>
          </a:xfrm>
          <a:prstGeom prst="rect">
            <a:avLst/>
          </a:prstGeom>
        </p:spPr>
      </p:pic>
    </p:spTree>
    <p:extLst>
      <p:ext uri="{BB962C8B-B14F-4D97-AF65-F5344CB8AC3E}">
        <p14:creationId xmlns:p14="http://schemas.microsoft.com/office/powerpoint/2010/main" val="568937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12" name="Title 1"/>
          <p:cNvSpPr>
            <a:spLocks noGrp="1"/>
          </p:cNvSpPr>
          <p:nvPr>
            <p:ph type="ctrTitle"/>
          </p:nvPr>
        </p:nvSpPr>
        <p:spPr>
          <a:xfrm>
            <a:off x="1470000" y="1942937"/>
            <a:ext cx="10448294" cy="1553823"/>
          </a:xfrm>
        </p:spPr>
        <p:txBody>
          <a:bodyPr anchor="ctr" anchorCtr="0">
            <a:noAutofit/>
          </a:bodyPr>
          <a:lstStyle>
            <a:lvl1pPr algn="r">
              <a:lnSpc>
                <a:spcPct val="90000"/>
              </a:lnSpc>
              <a:defRPr sz="4900">
                <a:effectLst/>
              </a:defRPr>
            </a:lvl1pPr>
          </a:lstStyle>
          <a:p>
            <a:r>
              <a:rPr lang="en-US" smtClean="0"/>
              <a:t>Click to edit Master title style</a:t>
            </a:r>
            <a:endParaRPr lang="en-US" dirty="0"/>
          </a:p>
        </p:txBody>
      </p:sp>
      <p:sp>
        <p:nvSpPr>
          <p:cNvPr id="5"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6"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3683094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9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29"/>
            <a:r>
              <a:rPr lang="en-US" smtClean="0">
                <a:solidFill>
                  <a:srgbClr val="000000"/>
                </a:solidFill>
              </a:rPr>
              <a:t>Microsoft Confidential</a:t>
            </a:r>
            <a:endParaRPr lang="en-US" dirty="0" smtClean="0">
              <a:solidFill>
                <a:srgbClr val="000000"/>
              </a:solidFill>
            </a:endParaRPr>
          </a:p>
        </p:txBody>
      </p:sp>
      <p:sp>
        <p:nvSpPr>
          <p:cNvPr id="7"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29"/>
            <a:fld id="{1AD4D6FE-0D95-422C-A401-E733BBF8EB07}" type="slidenum">
              <a:rPr lang="en-US" smtClean="0">
                <a:solidFill>
                  <a:srgbClr val="000000"/>
                </a:solidFill>
              </a:rPr>
              <a:pPr defTabSz="1108729"/>
              <a:t>‹#›</a:t>
            </a:fld>
            <a:endParaRPr lang="en-US" dirty="0">
              <a:solidFill>
                <a:srgbClr val="000000"/>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1282913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91" y="234775"/>
            <a:ext cx="11400103" cy="734047"/>
          </a:xfrm>
        </p:spPr>
        <p:txBody>
          <a:bodyPr/>
          <a:lstStyle>
            <a:lvl1pPr>
              <a:defRPr sz="5300"/>
            </a:lvl1pPr>
          </a:lstStyle>
          <a:p>
            <a:r>
              <a:rPr lang="en-US" dirty="0" smtClean="0"/>
              <a:t>Click to edit Master title style</a:t>
            </a:r>
            <a:endParaRPr lang="en-US" dirty="0"/>
          </a:p>
        </p:txBody>
      </p:sp>
      <p:sp>
        <p:nvSpPr>
          <p:cNvPr id="3" name="Content Placeholder 2"/>
          <p:cNvSpPr>
            <a:spLocks noGrp="1"/>
          </p:cNvSpPr>
          <p:nvPr>
            <p:ph idx="1"/>
          </p:nvPr>
        </p:nvSpPr>
        <p:spPr>
          <a:xfrm>
            <a:off x="518191" y="1476635"/>
            <a:ext cx="11400103" cy="4818451"/>
          </a:xfrm>
        </p:spPr>
        <p:txBody>
          <a:bodyPr>
            <a:norm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6"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8006620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92" y="1476622"/>
            <a:ext cx="5596413" cy="2583784"/>
          </a:xfrm>
        </p:spPr>
        <p:txBody>
          <a:bodyPr/>
          <a:lstStyle>
            <a:lvl1pPr marL="412247" indent="-412247">
              <a:lnSpc>
                <a:spcPct val="90000"/>
              </a:lnSpc>
              <a:defRPr sz="3400"/>
            </a:lvl1pPr>
            <a:lvl2pPr marL="816472" indent="-394599">
              <a:lnSpc>
                <a:spcPct val="90000"/>
              </a:lnSpc>
              <a:defRPr sz="2900"/>
            </a:lvl2pPr>
            <a:lvl3pPr marL="1156535" indent="-349687">
              <a:lnSpc>
                <a:spcPct val="90000"/>
              </a:lnSpc>
              <a:defRPr sz="2400"/>
            </a:lvl3pPr>
            <a:lvl4pPr marL="1488577" indent="-332043">
              <a:lnSpc>
                <a:spcPct val="90000"/>
              </a:lnSpc>
              <a:defRPr sz="2200"/>
            </a:lvl4pPr>
            <a:lvl5pPr marL="1838266" indent="-340062">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80" y="1476622"/>
            <a:ext cx="5596413" cy="2583784"/>
          </a:xfrm>
        </p:spPr>
        <p:txBody>
          <a:bodyPr/>
          <a:lstStyle>
            <a:lvl1pPr marL="421871" indent="-421871">
              <a:lnSpc>
                <a:spcPct val="90000"/>
              </a:lnSpc>
              <a:defRPr sz="3400"/>
            </a:lvl1pPr>
            <a:lvl2pPr marL="816472" indent="-412247">
              <a:lnSpc>
                <a:spcPct val="90000"/>
              </a:lnSpc>
              <a:defRPr sz="2900"/>
            </a:lvl2pPr>
            <a:lvl3pPr marL="1166157" indent="-367330">
              <a:lnSpc>
                <a:spcPct val="90000"/>
              </a:lnSpc>
              <a:defRPr sz="2400"/>
            </a:lvl3pPr>
            <a:lvl4pPr marL="1488577" indent="-322421">
              <a:lnSpc>
                <a:spcPct val="90000"/>
              </a:lnSpc>
              <a:defRPr sz="2200"/>
            </a:lvl4pPr>
            <a:lvl5pPr marL="1838266" indent="-332043">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7"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6192155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32" y="230125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61" y="230106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92" y="1760530"/>
            <a:ext cx="5596413" cy="415498"/>
          </a:xfrm>
        </p:spPr>
        <p:txBody>
          <a:bodyPr anchor="b"/>
          <a:lstStyle>
            <a:lvl1pPr marL="0" indent="0">
              <a:lnSpc>
                <a:spcPct val="90000"/>
              </a:lnSpc>
              <a:spcBef>
                <a:spcPts val="0"/>
              </a:spcBef>
              <a:buNone/>
              <a:defRPr sz="3000" b="1"/>
            </a:lvl1pPr>
            <a:lvl2pPr marL="554365" indent="0">
              <a:buNone/>
              <a:defRPr sz="2400" b="1"/>
            </a:lvl2pPr>
            <a:lvl3pPr marL="1108729" indent="0">
              <a:buNone/>
              <a:defRPr sz="2200" b="1"/>
            </a:lvl3pPr>
            <a:lvl4pPr marL="1663099" indent="0">
              <a:buNone/>
              <a:defRPr sz="1900" b="1"/>
            </a:lvl4pPr>
            <a:lvl5pPr marL="2217467" indent="0">
              <a:buNone/>
              <a:defRPr sz="1900" b="1"/>
            </a:lvl5pPr>
            <a:lvl6pPr marL="2771835" indent="0">
              <a:buNone/>
              <a:defRPr sz="1900" b="1"/>
            </a:lvl6pPr>
            <a:lvl7pPr marL="3326200" indent="0">
              <a:buNone/>
              <a:defRPr sz="1900" b="1"/>
            </a:lvl7pPr>
            <a:lvl8pPr marL="3880563" indent="0">
              <a:buNone/>
              <a:defRPr sz="1900" b="1"/>
            </a:lvl8pPr>
            <a:lvl9pPr marL="4434934"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18191" y="2248263"/>
            <a:ext cx="5596413" cy="1900686"/>
          </a:xfrm>
        </p:spPr>
        <p:txBody>
          <a:bodyPr/>
          <a:lstStyle>
            <a:lvl1pPr marL="341667" indent="-341667">
              <a:defRPr sz="2800"/>
            </a:lvl1pPr>
            <a:lvl2pPr marL="681728" indent="-322421">
              <a:defRPr sz="2400"/>
            </a:lvl2pPr>
            <a:lvl3pPr marL="986504" indent="-295148">
              <a:defRPr sz="2200"/>
            </a:lvl3pPr>
            <a:lvl4pPr marL="1273629" indent="-277508">
              <a:defRPr sz="2100"/>
            </a:lvl4pPr>
            <a:lvl5pPr marL="1551134" indent="-25023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60" y="1760530"/>
            <a:ext cx="5599432" cy="415498"/>
          </a:xfrm>
        </p:spPr>
        <p:txBody>
          <a:bodyPr anchor="b"/>
          <a:lstStyle>
            <a:lvl1pPr marL="0" indent="0">
              <a:lnSpc>
                <a:spcPct val="90000"/>
              </a:lnSpc>
              <a:spcBef>
                <a:spcPts val="0"/>
              </a:spcBef>
              <a:buNone/>
              <a:defRPr sz="3000" b="1"/>
            </a:lvl1pPr>
            <a:lvl2pPr marL="554365" indent="0">
              <a:buNone/>
              <a:defRPr sz="2400" b="1"/>
            </a:lvl2pPr>
            <a:lvl3pPr marL="1108729" indent="0">
              <a:buNone/>
              <a:defRPr sz="2200" b="1"/>
            </a:lvl3pPr>
            <a:lvl4pPr marL="1663099" indent="0">
              <a:buNone/>
              <a:defRPr sz="1900" b="1"/>
            </a:lvl4pPr>
            <a:lvl5pPr marL="2217467" indent="0">
              <a:buNone/>
              <a:defRPr sz="1900" b="1"/>
            </a:lvl5pPr>
            <a:lvl6pPr marL="2771835" indent="0">
              <a:buNone/>
              <a:defRPr sz="1900" b="1"/>
            </a:lvl6pPr>
            <a:lvl7pPr marL="3326200" indent="0">
              <a:buNone/>
              <a:defRPr sz="1900" b="1"/>
            </a:lvl7pPr>
            <a:lvl8pPr marL="3880563" indent="0">
              <a:buNone/>
              <a:defRPr sz="1900" b="1"/>
            </a:lvl8pPr>
            <a:lvl9pPr marL="4434934"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317564" y="2248263"/>
            <a:ext cx="5600731" cy="1900686"/>
          </a:xfrm>
        </p:spPr>
        <p:txBody>
          <a:bodyPr/>
          <a:lstStyle>
            <a:lvl1pPr marL="359312" indent="-359312">
              <a:defRPr sz="2800"/>
            </a:lvl1pPr>
            <a:lvl2pPr marL="691353" indent="-332043">
              <a:defRPr sz="2400"/>
            </a:lvl2pPr>
            <a:lvl3pPr marL="996127" indent="-296754">
              <a:defRPr sz="2200"/>
            </a:lvl3pPr>
            <a:lvl4pPr marL="1273629" indent="-287131">
              <a:defRPr sz="2100"/>
            </a:lvl4pPr>
            <a:lvl5pPr marL="1551134" indent="-26788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10"/>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9" name="Slide Number Placeholder 4"/>
          <p:cNvSpPr>
            <a:spLocks noGrp="1"/>
          </p:cNvSpPr>
          <p:nvPr>
            <p:ph type="sldNum" sz="quarter" idx="11"/>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41783285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5"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9173602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Only" preserve="1">
  <p:cSld name="Title Only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5"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spTree>
    <p:extLst>
      <p:ext uri="{BB962C8B-B14F-4D97-AF65-F5344CB8AC3E}">
        <p14:creationId xmlns:p14="http://schemas.microsoft.com/office/powerpoint/2010/main" val="84436098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pPr defTabSz="1108776"/>
            <a:endParaRPr lang="en-US">
              <a:solidFill>
                <a:srgbClr val="000000"/>
              </a:solidFill>
            </a:endParaRPr>
          </a:p>
        </p:txBody>
      </p:sp>
      <p:sp>
        <p:nvSpPr>
          <p:cNvPr id="4"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pPr defTabSz="1108776"/>
            <a:fld id="{D2D58E55-CF64-4497-9333-9BB5462B052D}" type="slidenum">
              <a:rPr lang="en-US" smtClean="0">
                <a:solidFill>
                  <a:srgbClr val="000000"/>
                </a:solidFill>
              </a:rPr>
              <a:pPr defTabSz="1108776"/>
              <a:t>‹#›</a:t>
            </a:fld>
            <a:endParaRPr lang="en-US">
              <a:solidFill>
                <a:srgbClr val="000000"/>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7487107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91127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8F57B"/>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5"/>
            <a:ext cx="12436476" cy="631450"/>
          </a:xfrm>
          <a:solidFill>
            <a:srgbClr val="FFFF99"/>
          </a:solidFill>
        </p:spPr>
        <p:txBody>
          <a:bodyPr wrap="square" lIns="184787" tIns="92396" rIns="184787" bIns="92396"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409487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41" y="2172850"/>
            <a:ext cx="10571003" cy="8032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6" y="3963569"/>
            <a:ext cx="8705533" cy="540148"/>
          </a:xfrm>
        </p:spPr>
        <p:txBody>
          <a:bodyPr/>
          <a:lstStyle>
            <a:lvl1pPr marL="0" indent="0" algn="ctr">
              <a:buNone/>
              <a:defRPr>
                <a:solidFill>
                  <a:schemeClr val="tx1">
                    <a:tint val="75000"/>
                  </a:schemeClr>
                </a:solidFill>
              </a:defRPr>
            </a:lvl1pPr>
            <a:lvl2pPr marL="554387" indent="0" algn="ctr">
              <a:buNone/>
              <a:defRPr>
                <a:solidFill>
                  <a:schemeClr val="tx1">
                    <a:tint val="75000"/>
                  </a:schemeClr>
                </a:solidFill>
              </a:defRPr>
            </a:lvl2pPr>
            <a:lvl3pPr marL="1108776" indent="0" algn="ctr">
              <a:buNone/>
              <a:defRPr>
                <a:solidFill>
                  <a:schemeClr val="tx1">
                    <a:tint val="75000"/>
                  </a:schemeClr>
                </a:solidFill>
              </a:defRPr>
            </a:lvl3pPr>
            <a:lvl4pPr marL="1663167" indent="0" algn="ctr">
              <a:buNone/>
              <a:defRPr>
                <a:solidFill>
                  <a:schemeClr val="tx1">
                    <a:tint val="75000"/>
                  </a:schemeClr>
                </a:solidFill>
              </a:defRPr>
            </a:lvl4pPr>
            <a:lvl5pPr marL="2217556" indent="0" algn="ctr">
              <a:buNone/>
              <a:defRPr>
                <a:solidFill>
                  <a:schemeClr val="tx1">
                    <a:tint val="75000"/>
                  </a:schemeClr>
                </a:solidFill>
              </a:defRPr>
            </a:lvl5pPr>
            <a:lvl6pPr marL="2771943" indent="0" algn="ctr">
              <a:buNone/>
              <a:defRPr>
                <a:solidFill>
                  <a:schemeClr val="tx1">
                    <a:tint val="75000"/>
                  </a:schemeClr>
                </a:solidFill>
              </a:defRPr>
            </a:lvl6pPr>
            <a:lvl7pPr marL="3326332" indent="0" algn="ctr">
              <a:buNone/>
              <a:defRPr>
                <a:solidFill>
                  <a:schemeClr val="tx1">
                    <a:tint val="75000"/>
                  </a:schemeClr>
                </a:solidFill>
              </a:defRPr>
            </a:lvl7pPr>
            <a:lvl8pPr marL="3880723" indent="0" algn="ctr">
              <a:buNone/>
              <a:defRPr>
                <a:solidFill>
                  <a:schemeClr val="tx1">
                    <a:tint val="75000"/>
                  </a:schemeClr>
                </a:solidFill>
              </a:defRPr>
            </a:lvl8pPr>
            <a:lvl9pPr marL="44351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9"/>
            <a:ext cx="2901844" cy="372394"/>
          </a:xfrm>
          <a:prstGeom prst="rect">
            <a:avLst/>
          </a:prstGeom>
        </p:spPr>
        <p:txBody>
          <a:bodyPr lIns="110878" tIns="55438" rIns="110878" bIns="55438"/>
          <a:lstStyle/>
          <a:p>
            <a:pPr defTabSz="1108776"/>
            <a:fld id="{96B8463A-0E44-46E0-821F-A8BC45798922}" type="datetimeFigureOut">
              <a:rPr lang="en-US" sz="2200" smtClean="0">
                <a:solidFill>
                  <a:srgbClr val="000000"/>
                </a:solidFill>
              </a:rPr>
              <a:pPr defTabSz="1108776"/>
              <a:t>9/28/2015</a:t>
            </a:fld>
            <a:endParaRPr lang="en-US" sz="2200">
              <a:solidFill>
                <a:srgbClr val="000000"/>
              </a:solidFill>
            </a:endParaRPr>
          </a:p>
        </p:txBody>
      </p:sp>
      <p:sp>
        <p:nvSpPr>
          <p:cNvPr id="5" name="Footer Placeholder 4"/>
          <p:cNvSpPr>
            <a:spLocks noGrp="1"/>
          </p:cNvSpPr>
          <p:nvPr>
            <p:ph type="ftr" sz="quarter" idx="11"/>
          </p:nvPr>
        </p:nvSpPr>
        <p:spPr>
          <a:xfrm>
            <a:off x="4249129" y="6482899"/>
            <a:ext cx="3938218" cy="372394"/>
          </a:xfrm>
          <a:prstGeom prst="rect">
            <a:avLst/>
          </a:prstGeom>
        </p:spPr>
        <p:txBody>
          <a:bodyPr lIns="110878" tIns="55438" rIns="110878" bIns="55438"/>
          <a:lstStyle/>
          <a:p>
            <a:pPr defTabSz="1108776"/>
            <a:endParaRPr lang="en-US" sz="2200">
              <a:solidFill>
                <a:srgbClr val="000000"/>
              </a:solidFill>
            </a:endParaRPr>
          </a:p>
        </p:txBody>
      </p:sp>
      <p:sp>
        <p:nvSpPr>
          <p:cNvPr id="6" name="Slide Number Placeholder 5"/>
          <p:cNvSpPr>
            <a:spLocks noGrp="1"/>
          </p:cNvSpPr>
          <p:nvPr>
            <p:ph type="sldNum" sz="quarter" idx="12"/>
          </p:nvPr>
        </p:nvSpPr>
        <p:spPr>
          <a:xfrm>
            <a:off x="8912808" y="6482899"/>
            <a:ext cx="2901844" cy="372394"/>
          </a:xfrm>
          <a:prstGeom prst="rect">
            <a:avLst/>
          </a:prstGeom>
        </p:spPr>
        <p:txBody>
          <a:bodyPr lIns="110878" tIns="55438" rIns="110878" bIns="55438"/>
          <a:lstStyle/>
          <a:p>
            <a:pPr defTabSz="1108776"/>
            <a:fld id="{D2D58E55-CF64-4497-9333-9BB5462B052D}" type="slidenum">
              <a:rPr lang="en-US" sz="2200" smtClean="0">
                <a:solidFill>
                  <a:srgbClr val="000000"/>
                </a:solidFill>
              </a:rPr>
              <a:pPr defTabSz="1108776"/>
              <a:t>‹#›</a:t>
            </a:fld>
            <a:endParaRPr lang="en-US" sz="2200">
              <a:solidFill>
                <a:srgbClr val="000000"/>
              </a:solidFill>
            </a:endParaRPr>
          </a:p>
        </p:txBody>
      </p:sp>
    </p:spTree>
    <p:extLst>
      <p:ext uri="{BB962C8B-B14F-4D97-AF65-F5344CB8AC3E}">
        <p14:creationId xmlns:p14="http://schemas.microsoft.com/office/powerpoint/2010/main" val="30556851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5"/>
          <p:cNvSpPr>
            <a:spLocks noGrp="1"/>
          </p:cNvSpPr>
          <p:nvPr>
            <p:ph type="ftr" sz="quarter" idx="3"/>
          </p:nvPr>
        </p:nvSpPr>
        <p:spPr>
          <a:xfrm>
            <a:off x="992914" y="6416553"/>
            <a:ext cx="2954433" cy="372394"/>
          </a:xfrm>
          <a:prstGeom prst="rect">
            <a:avLst/>
          </a:prstGeom>
        </p:spPr>
        <p:txBody>
          <a:bodyPr vert="horz" lIns="0" tIns="0" rIns="0" bIns="0" rtlCol="0" anchor="b" anchorCtr="0"/>
          <a:lstStyle>
            <a:lvl1pPr algn="l">
              <a:defRPr sz="1100">
                <a:solidFill>
                  <a:schemeClr val="tx1"/>
                </a:solidFill>
              </a:defRPr>
            </a:lvl1pPr>
          </a:lstStyle>
          <a:p>
            <a:pPr defTabSz="1108729"/>
            <a:r>
              <a:rPr lang="en-US" smtClean="0">
                <a:solidFill>
                  <a:srgbClr val="000000"/>
                </a:solidFill>
              </a:rPr>
              <a:t>Microsoft Confidential</a:t>
            </a:r>
            <a:endParaRPr lang="en-US" dirty="0" smtClean="0">
              <a:solidFill>
                <a:srgbClr val="000000"/>
              </a:solidFill>
            </a:endParaRPr>
          </a:p>
        </p:txBody>
      </p:sp>
      <p:sp>
        <p:nvSpPr>
          <p:cNvPr id="6" name="Slide Number Placeholder 4"/>
          <p:cNvSpPr>
            <a:spLocks noGrp="1"/>
          </p:cNvSpPr>
          <p:nvPr>
            <p:ph type="sldNum" sz="quarter" idx="4"/>
          </p:nvPr>
        </p:nvSpPr>
        <p:spPr>
          <a:xfrm>
            <a:off x="528040" y="6416553"/>
            <a:ext cx="356346" cy="372394"/>
          </a:xfrm>
          <a:prstGeom prst="rect">
            <a:avLst/>
          </a:prstGeom>
        </p:spPr>
        <p:txBody>
          <a:bodyPr vert="horz" lIns="0" tIns="0" rIns="0" bIns="0" rtlCol="0" anchor="b" anchorCtr="0"/>
          <a:lstStyle>
            <a:lvl1pPr algn="l">
              <a:defRPr sz="1100">
                <a:solidFill>
                  <a:schemeClr val="tx1"/>
                </a:solidFill>
              </a:defRPr>
            </a:lvl1pPr>
          </a:lstStyle>
          <a:p>
            <a:pPr defTabSz="1108729"/>
            <a:fld id="{1AD4D6FE-0D95-422C-A401-E733BBF8EB07}" type="slidenum">
              <a:rPr lang="en-US" smtClean="0">
                <a:solidFill>
                  <a:srgbClr val="000000"/>
                </a:solidFill>
              </a:rPr>
              <a:pPr defTabSz="1108729"/>
              <a:t>‹#›</a:t>
            </a:fld>
            <a:endParaRPr lang="en-US" dirty="0">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144244696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715" tIns="146169" rIns="182715" bIns="146169" anchor="b">
            <a:noAutofit/>
          </a:bodyPr>
          <a:lstStyle>
            <a:lvl1pPr>
              <a:defRPr sz="19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48" y="2125673"/>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22796198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3838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180" tIns="77588" rIns="155180" bIns="7758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715" tIns="146169" rIns="182715" bIns="146169">
            <a:noAutofit/>
          </a:bodyPr>
          <a:lstStyle>
            <a:lvl1pPr>
              <a:defRPr sz="3600"/>
            </a:lvl1pPr>
            <a:lvl2pPr>
              <a:defRPr sz="2800"/>
            </a:lvl2pPr>
            <a:lvl3pPr>
              <a:defRPr sz="2400"/>
            </a:lvl3pPr>
            <a:lvl4pPr>
              <a:defRPr sz="19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715" tIns="146169" rIns="182715" bIns="146169">
            <a:noAutofit/>
          </a:bodyPr>
          <a:lstStyle>
            <a:lvl1pPr algn="l" defTabSz="91315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15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289" indent="0" algn="l" defTabSz="91315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575" indent="0" algn="l" defTabSz="91315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767" indent="0" algn="l" defTabSz="91315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21941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1" y="212567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504532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715" tIns="146169" rIns="182715" bIns="146169"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023300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715" tIns="146169" rIns="182715" bIns="146169"/>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15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32083836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1" y="3040063"/>
            <a:ext cx="6400801" cy="914400"/>
          </a:xfrm>
        </p:spPr>
        <p:txBody>
          <a:bodyPr wrap="square" lIns="182715" tIns="146169" rIns="182715" bIns="146169"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15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427" tIns="0" rIns="248427"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9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8917115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1" y="3040063"/>
            <a:ext cx="6400801" cy="914400"/>
          </a:xfrm>
        </p:spPr>
        <p:txBody>
          <a:bodyPr vert="horz" wrap="square" lIns="182715" tIns="146169" rIns="182715" bIns="146169"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15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427" tIns="0" rIns="248427"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9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51" y="296864"/>
            <a:ext cx="11887199" cy="914400"/>
          </a:xfrm>
        </p:spPr>
        <p:txBody>
          <a:bodyPr vert="horz" lIns="182715" tIns="45676" rIns="182715" bIns="45676"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49226129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1" y="3040063"/>
            <a:ext cx="6400801" cy="914400"/>
          </a:xfrm>
        </p:spPr>
        <p:txBody>
          <a:bodyPr vert="horz" wrap="square" lIns="182715" tIns="146169" rIns="182715" bIns="146169"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15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43" y="121127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3437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401155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649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890"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25" y="230124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50" y="230106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890"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306758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6"/>
            <a:ext cx="11887200" cy="5483225"/>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49"/>
            <a:ext cx="11887200" cy="4570413"/>
          </a:xfrm>
          <a:prstGeom prst="rect">
            <a:avLst/>
          </a:prstGeom>
        </p:spPr>
        <p:txBody>
          <a:bodyPr/>
          <a:lstStyle>
            <a:lvl1pPr marL="290191" indent="-29019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2" indent="-29019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315" tIns="77657" rIns="155315" bIns="7765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1149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9"/>
            <a:ext cx="11887200" cy="5483225"/>
          </a:xfrm>
          <a:prstGeom prst="rect">
            <a:avLst/>
          </a:prstGeom>
        </p:spPr>
        <p:txBody>
          <a:bodyPr/>
          <a:lstStyle>
            <a:lvl1pPr marL="290191" indent="-29019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2" indent="-29019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00886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60" y="6079042"/>
            <a:ext cx="11888787" cy="624843"/>
          </a:xfrm>
          <a:prstGeom prst="rect">
            <a:avLst/>
          </a:prstGeom>
          <a:noFill/>
          <a:ln w="12700">
            <a:noFill/>
            <a:miter lim="800000"/>
            <a:headEnd type="none" w="sm" len="sm"/>
            <a:tailEnd type="none" w="sm" len="sm"/>
          </a:ln>
          <a:effectLst/>
        </p:spPr>
        <p:txBody>
          <a:bodyPr vert="horz" wrap="square" lIns="182687" tIns="146149" rIns="182687" bIns="146149" numCol="1" anchor="t" anchorCtr="0" compatLnSpc="1">
            <a:prstTxWarp prst="textNoShape">
              <a:avLst/>
            </a:prstTxWarp>
            <a:spAutoFit/>
          </a:bodyPr>
          <a:lstStyle/>
          <a:p>
            <a:pPr defTabSz="931258"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1258"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50"/>
            <a:ext cx="3288506" cy="704445"/>
          </a:xfrm>
          <a:prstGeom prst="rect">
            <a:avLst/>
          </a:prstGeom>
        </p:spPr>
      </p:pic>
    </p:spTree>
    <p:extLst>
      <p:ext uri="{BB962C8B-B14F-4D97-AF65-F5344CB8AC3E}">
        <p14:creationId xmlns:p14="http://schemas.microsoft.com/office/powerpoint/2010/main" val="14187453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86860" y="1865207"/>
            <a:ext cx="8396807" cy="2953244"/>
          </a:xfrm>
        </p:spPr>
        <p:txBody>
          <a:bodyPr anchor="b">
            <a:normAutofit/>
          </a:bodyPr>
          <a:lstStyle>
            <a:lvl1pPr>
              <a:lnSpc>
                <a:spcPct val="80000"/>
              </a:lnSpc>
              <a:defRPr sz="67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86860" y="4896173"/>
            <a:ext cx="8396807" cy="1243471"/>
          </a:xfrm>
        </p:spPr>
        <p:txBody>
          <a:bodyPr>
            <a:normAutofit/>
          </a:bodyPr>
          <a:lstStyle>
            <a:lvl1pPr marL="0" indent="0" algn="l">
              <a:spcBef>
                <a:spcPts val="0"/>
              </a:spcBef>
              <a:buNone/>
              <a:defRPr sz="2000" cap="all" spc="204" baseline="0">
                <a:solidFill>
                  <a:schemeClr val="accent1"/>
                </a:solidFill>
              </a:defRPr>
            </a:lvl1pPr>
            <a:lvl2pPr marL="466160" indent="0" algn="ctr">
              <a:buNone/>
              <a:defRPr>
                <a:solidFill>
                  <a:schemeClr val="tx1">
                    <a:tint val="75000"/>
                  </a:schemeClr>
                </a:solidFill>
              </a:defRPr>
            </a:lvl2pPr>
            <a:lvl3pPr marL="932322" indent="0" algn="ctr">
              <a:buNone/>
              <a:defRPr>
                <a:solidFill>
                  <a:schemeClr val="tx1">
                    <a:tint val="75000"/>
                  </a:schemeClr>
                </a:solidFill>
              </a:defRPr>
            </a:lvl3pPr>
            <a:lvl4pPr marL="1398483" indent="0" algn="ctr">
              <a:buNone/>
              <a:defRPr>
                <a:solidFill>
                  <a:schemeClr val="tx1">
                    <a:tint val="75000"/>
                  </a:schemeClr>
                </a:solidFill>
              </a:defRPr>
            </a:lvl4pPr>
            <a:lvl5pPr marL="1864645" indent="0" algn="ctr">
              <a:buNone/>
              <a:defRPr>
                <a:solidFill>
                  <a:schemeClr val="tx1">
                    <a:tint val="75000"/>
                  </a:schemeClr>
                </a:solidFill>
              </a:defRPr>
            </a:lvl5pPr>
            <a:lvl6pPr marL="2330807" indent="0" algn="ctr">
              <a:buNone/>
              <a:defRPr>
                <a:solidFill>
                  <a:schemeClr val="tx1">
                    <a:tint val="75000"/>
                  </a:schemeClr>
                </a:solidFill>
              </a:defRPr>
            </a:lvl6pPr>
            <a:lvl7pPr marL="2796968" indent="0" algn="ctr">
              <a:buNone/>
              <a:defRPr>
                <a:solidFill>
                  <a:schemeClr val="tx1">
                    <a:tint val="75000"/>
                  </a:schemeClr>
                </a:solidFill>
              </a:defRPr>
            </a:lvl7pPr>
            <a:lvl8pPr marL="3263129" indent="0" algn="ctr">
              <a:buNone/>
              <a:defRPr>
                <a:solidFill>
                  <a:schemeClr val="tx1">
                    <a:tint val="75000"/>
                  </a:schemeClr>
                </a:solidFill>
              </a:defRPr>
            </a:lvl8pPr>
            <a:lvl9pPr marL="3729291"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6444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903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1149" y="2564659"/>
            <a:ext cx="8869009" cy="2875527"/>
          </a:xfrm>
        </p:spPr>
        <p:txBody>
          <a:bodyPr anchor="b">
            <a:normAutofit/>
          </a:bodyPr>
          <a:lstStyle>
            <a:lvl1pPr algn="l">
              <a:lnSpc>
                <a:spcPct val="80000"/>
              </a:lnSpc>
              <a:defRPr sz="4900" b="0" cap="none" baseline="0"/>
            </a:lvl1pPr>
          </a:lstStyle>
          <a:p>
            <a:r>
              <a:rPr lang="en-US" smtClean="0"/>
              <a:t>Click to edit Master title style</a:t>
            </a:r>
            <a:endParaRPr/>
          </a:p>
        </p:txBody>
      </p:sp>
      <p:sp>
        <p:nvSpPr>
          <p:cNvPr id="3" name="Text Placeholder 2"/>
          <p:cNvSpPr>
            <a:spLocks noGrp="1"/>
          </p:cNvSpPr>
          <p:nvPr>
            <p:ph type="body" idx="1"/>
          </p:nvPr>
        </p:nvSpPr>
        <p:spPr>
          <a:xfrm>
            <a:off x="1086856" y="5517908"/>
            <a:ext cx="8863840" cy="621737"/>
          </a:xfrm>
        </p:spPr>
        <p:txBody>
          <a:bodyPr anchor="t">
            <a:normAutofit/>
          </a:bodyPr>
          <a:lstStyle>
            <a:lvl1pPr marL="0" indent="0">
              <a:spcBef>
                <a:spcPts val="0"/>
              </a:spcBef>
              <a:buNone/>
              <a:defRPr sz="2000" cap="all" spc="204" baseline="0">
                <a:solidFill>
                  <a:schemeClr val="accent1"/>
                </a:solidFill>
              </a:defRPr>
            </a:lvl1pPr>
            <a:lvl2pPr marL="466160" indent="0">
              <a:buNone/>
              <a:defRPr sz="1800">
                <a:solidFill>
                  <a:schemeClr val="tx1">
                    <a:tint val="75000"/>
                  </a:schemeClr>
                </a:solidFill>
              </a:defRPr>
            </a:lvl2pPr>
            <a:lvl3pPr marL="932322" indent="0">
              <a:buNone/>
              <a:defRPr sz="1600">
                <a:solidFill>
                  <a:schemeClr val="tx1">
                    <a:tint val="75000"/>
                  </a:schemeClr>
                </a:solidFill>
              </a:defRPr>
            </a:lvl3pPr>
            <a:lvl4pPr marL="1398483" indent="0">
              <a:buNone/>
              <a:defRPr sz="1400">
                <a:solidFill>
                  <a:schemeClr val="tx1">
                    <a:tint val="75000"/>
                  </a:schemeClr>
                </a:solidFill>
              </a:defRPr>
            </a:lvl4pPr>
            <a:lvl5pPr marL="1864645" indent="0">
              <a:buNone/>
              <a:defRPr sz="1400">
                <a:solidFill>
                  <a:schemeClr val="tx1">
                    <a:tint val="75000"/>
                  </a:schemeClr>
                </a:solidFill>
              </a:defRPr>
            </a:lvl5pPr>
            <a:lvl6pPr marL="2330807" indent="0">
              <a:buNone/>
              <a:defRPr sz="1400">
                <a:solidFill>
                  <a:schemeClr val="tx1">
                    <a:tint val="75000"/>
                  </a:schemeClr>
                </a:solidFill>
              </a:defRPr>
            </a:lvl6pPr>
            <a:lvl7pPr marL="2796968" indent="0">
              <a:buNone/>
              <a:defRPr sz="1400">
                <a:solidFill>
                  <a:schemeClr val="tx1">
                    <a:tint val="75000"/>
                  </a:schemeClr>
                </a:solidFill>
              </a:defRPr>
            </a:lvl7pPr>
            <a:lvl8pPr marL="3263129" indent="0">
              <a:buNone/>
              <a:defRPr sz="1400">
                <a:solidFill>
                  <a:schemeClr val="tx1">
                    <a:tint val="75000"/>
                  </a:schemeClr>
                </a:solidFill>
              </a:defRPr>
            </a:lvl8pPr>
            <a:lvl9pPr marL="372929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07881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35361" y="1942930"/>
            <a:ext cx="4509395" cy="419671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55746" y="1942930"/>
            <a:ext cx="4509397" cy="419671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1251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53348" y="1942929"/>
            <a:ext cx="4506287" cy="777169"/>
          </a:xfrm>
        </p:spPr>
        <p:txBody>
          <a:bodyPr anchor="ctr">
            <a:noAutofit/>
          </a:bodyPr>
          <a:lstStyle>
            <a:lvl1pPr marL="0" indent="0">
              <a:spcBef>
                <a:spcPts val="0"/>
              </a:spcBef>
              <a:buNone/>
              <a:defRPr sz="2000" b="0" cap="all" spc="204" baseline="0">
                <a:solidFill>
                  <a:schemeClr val="accent1"/>
                </a:solidFill>
              </a:defRPr>
            </a:lvl1pPr>
            <a:lvl2pPr marL="466160" indent="0">
              <a:buNone/>
              <a:defRPr sz="2000" b="1"/>
            </a:lvl2pPr>
            <a:lvl3pPr marL="932322" indent="0">
              <a:buNone/>
              <a:defRPr sz="1800" b="1"/>
            </a:lvl3pPr>
            <a:lvl4pPr marL="1398483" indent="0">
              <a:buNone/>
              <a:defRPr sz="1600" b="1"/>
            </a:lvl4pPr>
            <a:lvl5pPr marL="1864645" indent="0">
              <a:buNone/>
              <a:defRPr sz="1600" b="1"/>
            </a:lvl5pPr>
            <a:lvl6pPr marL="2330807" indent="0">
              <a:buNone/>
              <a:defRPr sz="1600" b="1"/>
            </a:lvl6pPr>
            <a:lvl7pPr marL="2796968" indent="0">
              <a:buNone/>
              <a:defRPr sz="1600" b="1"/>
            </a:lvl7pPr>
            <a:lvl8pPr marL="3263129" indent="0">
              <a:buNone/>
              <a:defRPr sz="1600" b="1"/>
            </a:lvl8pPr>
            <a:lvl9pPr marL="37292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53348" y="2797816"/>
            <a:ext cx="4506287" cy="3341829"/>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6844" y="1942929"/>
            <a:ext cx="4506287" cy="777169"/>
          </a:xfrm>
        </p:spPr>
        <p:txBody>
          <a:bodyPr anchor="ctr">
            <a:noAutofit/>
          </a:bodyPr>
          <a:lstStyle>
            <a:lvl1pPr marL="0" indent="0">
              <a:spcBef>
                <a:spcPts val="0"/>
              </a:spcBef>
              <a:buNone/>
              <a:defRPr sz="2000" b="0" cap="all" spc="204" baseline="0">
                <a:solidFill>
                  <a:schemeClr val="accent1"/>
                </a:solidFill>
              </a:defRPr>
            </a:lvl1pPr>
            <a:lvl2pPr marL="466160" indent="0">
              <a:buNone/>
              <a:defRPr sz="2000" b="1"/>
            </a:lvl2pPr>
            <a:lvl3pPr marL="932322" indent="0">
              <a:buNone/>
              <a:defRPr sz="1800" b="1"/>
            </a:lvl3pPr>
            <a:lvl4pPr marL="1398483" indent="0">
              <a:buNone/>
              <a:defRPr sz="1600" b="1"/>
            </a:lvl4pPr>
            <a:lvl5pPr marL="1864645" indent="0">
              <a:buNone/>
              <a:defRPr sz="1600" b="1"/>
            </a:lvl5pPr>
            <a:lvl6pPr marL="2330807" indent="0">
              <a:buNone/>
              <a:defRPr sz="1600" b="1"/>
            </a:lvl6pPr>
            <a:lvl7pPr marL="2796968" indent="0">
              <a:buNone/>
              <a:defRPr sz="1600" b="1"/>
            </a:lvl7pPr>
            <a:lvl8pPr marL="3263129" indent="0">
              <a:buNone/>
              <a:defRPr sz="1600" b="1"/>
            </a:lvl8pPr>
            <a:lvl9pPr marL="37292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6844" y="2797816"/>
            <a:ext cx="4506287" cy="3341829"/>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8" name="Footer Placeholder 7"/>
          <p:cNvSpPr>
            <a:spLocks noGrp="1"/>
          </p:cNvSpPr>
          <p:nvPr>
            <p:ph type="ftr" sz="quarter" idx="11"/>
          </p:nvPr>
        </p:nvSpPr>
        <p:spPr/>
        <p:txBody>
          <a:bodyPr/>
          <a:lstStyle/>
          <a:p>
            <a:endParaRPr>
              <a:solidFill>
                <a:prstClr val="white">
                  <a:tint val="75000"/>
                </a:prstClr>
              </a:solidFill>
            </a:endParaRPr>
          </a:p>
        </p:txBody>
      </p:sp>
      <p:sp>
        <p:nvSpPr>
          <p:cNvPr id="9" name="Slide Number Placeholder 8"/>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94209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4" name="Footer Placeholder 3"/>
          <p:cNvSpPr>
            <a:spLocks noGrp="1"/>
          </p:cNvSpPr>
          <p:nvPr>
            <p:ph type="ftr" sz="quarter" idx="11"/>
          </p:nvPr>
        </p:nvSpPr>
        <p:spPr/>
        <p:txBody>
          <a:bodyPr/>
          <a:lstStyle/>
          <a:p>
            <a:endParaRPr>
              <a:solidFill>
                <a:prstClr val="white">
                  <a:tint val="75000"/>
                </a:prstClr>
              </a:solidFill>
            </a:endParaRPr>
          </a:p>
        </p:txBody>
      </p:sp>
      <p:sp>
        <p:nvSpPr>
          <p:cNvPr id="5" name="Slide Number Placeholder 4"/>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415198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3" name="Footer Placeholder 2"/>
          <p:cNvSpPr>
            <a:spLocks noGrp="1"/>
          </p:cNvSpPr>
          <p:nvPr>
            <p:ph type="ftr" sz="quarter" idx="11"/>
          </p:nvPr>
        </p:nvSpPr>
        <p:spPr/>
        <p:txBody>
          <a:bodyPr/>
          <a:lstStyle/>
          <a:p>
            <a:endParaRPr>
              <a:solidFill>
                <a:prstClr val="white">
                  <a:tint val="75000"/>
                </a:prstClr>
              </a:solidFill>
            </a:endParaRPr>
          </a:p>
        </p:txBody>
      </p:sp>
      <p:sp>
        <p:nvSpPr>
          <p:cNvPr id="4" name="Slide Number Placeholder 3"/>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28123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71" y="6079050"/>
            <a:ext cx="11888787" cy="624843"/>
          </a:xfrm>
          <a:prstGeom prst="rect">
            <a:avLst/>
          </a:prstGeom>
          <a:noFill/>
          <a:ln w="12700">
            <a:noFill/>
            <a:miter lim="800000"/>
            <a:headEnd type="none" w="sm" len="sm"/>
            <a:tailEnd type="none" w="sm" len="sm"/>
          </a:ln>
          <a:effectLst/>
        </p:spPr>
        <p:txBody>
          <a:bodyPr vert="horz" wrap="square" lIns="182558" tIns="146045" rIns="182558" bIns="146045" numCol="1" anchor="t" anchorCtr="0" compatLnSpc="1">
            <a:prstTxWarp prst="textNoShape">
              <a:avLst/>
            </a:prstTxWarp>
            <a:spAutoFit/>
          </a:bodyPr>
          <a:lstStyle/>
          <a:p>
            <a:pPr defTabSz="930647"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0647"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57"/>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9"/>
            <a:ext cx="3669682" cy="2720093"/>
          </a:xfrm>
        </p:spPr>
        <p:txBody>
          <a:bodyPr anchor="b">
            <a:noAutofit/>
          </a:bodyPr>
          <a:lstStyle>
            <a:lvl1pPr algn="l">
              <a:lnSpc>
                <a:spcPct val="90000"/>
              </a:lnSpc>
              <a:defRPr sz="37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5052016" y="699453"/>
            <a:ext cx="6530850" cy="544018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86861" y="4740739"/>
            <a:ext cx="3654165" cy="1398905"/>
          </a:xfrm>
        </p:spPr>
        <p:txBody>
          <a:bodyPr>
            <a:normAutofit/>
          </a:bodyPr>
          <a:lstStyle>
            <a:lvl1pPr marL="0" indent="0">
              <a:lnSpc>
                <a:spcPct val="90000"/>
              </a:lnSpc>
              <a:spcBef>
                <a:spcPts val="1224"/>
              </a:spcBef>
              <a:buNone/>
              <a:defRPr sz="1800"/>
            </a:lvl1pPr>
            <a:lvl2pPr marL="466160" indent="0">
              <a:buNone/>
              <a:defRPr sz="1200"/>
            </a:lvl2pPr>
            <a:lvl3pPr marL="932322" indent="0">
              <a:buNone/>
              <a:defRPr sz="1000"/>
            </a:lvl3pPr>
            <a:lvl4pPr marL="1398483" indent="0">
              <a:buNone/>
              <a:defRPr sz="900"/>
            </a:lvl4pPr>
            <a:lvl5pPr marL="1864645" indent="0">
              <a:buNone/>
              <a:defRPr sz="900"/>
            </a:lvl5pPr>
            <a:lvl6pPr marL="2330807" indent="0">
              <a:buNone/>
              <a:defRPr sz="900"/>
            </a:lvl6pPr>
            <a:lvl7pPr marL="2796968" indent="0">
              <a:buNone/>
              <a:defRPr sz="900"/>
            </a:lvl7pPr>
            <a:lvl8pPr marL="3263129" indent="0">
              <a:buNone/>
              <a:defRPr sz="900"/>
            </a:lvl8pPr>
            <a:lvl9pPr marL="372929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03905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52021" y="699453"/>
            <a:ext cx="6530849" cy="5440186"/>
          </a:xfrm>
          <a:solidFill>
            <a:schemeClr val="bg2"/>
          </a:solidFill>
          <a:ln w="76200">
            <a:solidFill>
              <a:schemeClr val="tx1"/>
            </a:solidFill>
            <a:miter lim="800000"/>
          </a:ln>
        </p:spPr>
        <p:txBody>
          <a:bodyPr>
            <a:normAutofit/>
          </a:bodyPr>
          <a:lstStyle>
            <a:lvl1pPr marL="0" indent="0" algn="ctr">
              <a:buNone/>
              <a:defRPr sz="2400"/>
            </a:lvl1pPr>
            <a:lvl2pPr marL="466160" indent="0">
              <a:buNone/>
              <a:defRPr sz="2900"/>
            </a:lvl2pPr>
            <a:lvl3pPr marL="932322" indent="0">
              <a:buNone/>
              <a:defRPr sz="2400"/>
            </a:lvl3pPr>
            <a:lvl4pPr marL="1398483" indent="0">
              <a:buNone/>
              <a:defRPr sz="2000"/>
            </a:lvl4pPr>
            <a:lvl5pPr marL="1864645" indent="0">
              <a:buNone/>
              <a:defRPr sz="2000"/>
            </a:lvl5pPr>
            <a:lvl6pPr marL="2330807" indent="0">
              <a:buNone/>
              <a:defRPr sz="2000"/>
            </a:lvl6pPr>
            <a:lvl7pPr marL="2796968" indent="0">
              <a:buNone/>
              <a:defRPr sz="2000"/>
            </a:lvl7pPr>
            <a:lvl8pPr marL="3263129" indent="0">
              <a:buNone/>
              <a:defRPr sz="2000"/>
            </a:lvl8pPr>
            <a:lvl9pPr marL="3729291" indent="0">
              <a:buNone/>
              <a:defRPr sz="2000"/>
            </a:lvl9pPr>
          </a:lstStyle>
          <a:p>
            <a:r>
              <a:rPr lang="en-US" smtClean="0"/>
              <a:t>Click icon to add picture</a:t>
            </a:r>
            <a:endParaRPr/>
          </a:p>
        </p:txBody>
      </p:sp>
      <p:sp>
        <p:nvSpPr>
          <p:cNvPr id="2" name="Title 1"/>
          <p:cNvSpPr>
            <a:spLocks noGrp="1"/>
          </p:cNvSpPr>
          <p:nvPr>
            <p:ph type="title"/>
          </p:nvPr>
        </p:nvSpPr>
        <p:spPr>
          <a:xfrm>
            <a:off x="1077052" y="1942929"/>
            <a:ext cx="3669682" cy="2720093"/>
          </a:xfrm>
        </p:spPr>
        <p:txBody>
          <a:bodyPr anchor="b">
            <a:normAutofit/>
          </a:bodyPr>
          <a:lstStyle>
            <a:lvl1pPr algn="l">
              <a:lnSpc>
                <a:spcPct val="90000"/>
              </a:lnSpc>
              <a:defRPr sz="37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86861" y="4740739"/>
            <a:ext cx="3654165" cy="1398905"/>
          </a:xfrm>
        </p:spPr>
        <p:txBody>
          <a:bodyPr>
            <a:normAutofit/>
          </a:bodyPr>
          <a:lstStyle>
            <a:lvl1pPr marL="0" indent="0">
              <a:lnSpc>
                <a:spcPct val="90000"/>
              </a:lnSpc>
              <a:spcBef>
                <a:spcPts val="1224"/>
              </a:spcBef>
              <a:buNone/>
              <a:defRPr sz="1800"/>
            </a:lvl1pPr>
            <a:lvl2pPr marL="466160" indent="0">
              <a:buNone/>
              <a:defRPr sz="1200"/>
            </a:lvl2pPr>
            <a:lvl3pPr marL="932322" indent="0">
              <a:buNone/>
              <a:defRPr sz="1000"/>
            </a:lvl3pPr>
            <a:lvl4pPr marL="1398483" indent="0">
              <a:buNone/>
              <a:defRPr sz="900"/>
            </a:lvl4pPr>
            <a:lvl5pPr marL="1864645" indent="0">
              <a:buNone/>
              <a:defRPr sz="900"/>
            </a:lvl5pPr>
            <a:lvl6pPr marL="2330807" indent="0">
              <a:buNone/>
              <a:defRPr sz="900"/>
            </a:lvl6pPr>
            <a:lvl7pPr marL="2796968" indent="0">
              <a:buNone/>
              <a:defRPr sz="900"/>
            </a:lvl7pPr>
            <a:lvl8pPr marL="3263129" indent="0">
              <a:buNone/>
              <a:defRPr sz="900"/>
            </a:lvl8pPr>
            <a:lvl9pPr marL="372929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12491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442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71" y="388586"/>
            <a:ext cx="1554965" cy="575105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53350" y="388586"/>
            <a:ext cx="7541576" cy="57510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5262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00" cap="all" spc="204" baseline="0">
                <a:solidFill>
                  <a:schemeClr val="accent1"/>
                </a:solidFill>
              </a:defRPr>
            </a:lvl1pPr>
            <a:lvl2pPr marL="466390" indent="0" algn="ctr">
              <a:buNone/>
              <a:defRPr>
                <a:solidFill>
                  <a:schemeClr val="tx1">
                    <a:tint val="75000"/>
                  </a:schemeClr>
                </a:solidFill>
              </a:defRPr>
            </a:lvl2pPr>
            <a:lvl3pPr marL="932779" indent="0" algn="ctr">
              <a:buNone/>
              <a:defRPr>
                <a:solidFill>
                  <a:schemeClr val="tx1">
                    <a:tint val="75000"/>
                  </a:schemeClr>
                </a:solidFill>
              </a:defRPr>
            </a:lvl3pPr>
            <a:lvl4pPr marL="1399169" indent="0" algn="ctr">
              <a:buNone/>
              <a:defRPr>
                <a:solidFill>
                  <a:schemeClr val="tx1">
                    <a:tint val="75000"/>
                  </a:schemeClr>
                </a:solidFill>
              </a:defRPr>
            </a:lvl4pPr>
            <a:lvl5pPr marL="1865559" indent="0" algn="ctr">
              <a:buNone/>
              <a:defRPr>
                <a:solidFill>
                  <a:schemeClr val="tx1">
                    <a:tint val="75000"/>
                  </a:schemeClr>
                </a:solidFill>
              </a:defRPr>
            </a:lvl5pPr>
            <a:lvl6pPr marL="2331949" indent="0" algn="ctr">
              <a:buNone/>
              <a:defRPr>
                <a:solidFill>
                  <a:schemeClr val="tx1">
                    <a:tint val="75000"/>
                  </a:schemeClr>
                </a:solidFill>
              </a:defRPr>
            </a:lvl6pPr>
            <a:lvl7pPr marL="2798338" indent="0" algn="ctr">
              <a:buNone/>
              <a:defRPr>
                <a:solidFill>
                  <a:schemeClr val="tx1">
                    <a:tint val="75000"/>
                  </a:schemeClr>
                </a:solidFill>
              </a:defRPr>
            </a:lvl7pPr>
            <a:lvl8pPr marL="3264728" indent="0" algn="ctr">
              <a:buNone/>
              <a:defRPr>
                <a:solidFill>
                  <a:schemeClr val="tx1">
                    <a:tint val="75000"/>
                  </a:schemeClr>
                </a:solidFill>
              </a:defRPr>
            </a:lvl8pPr>
            <a:lvl9pPr marL="3731118" indent="0" algn="ctr">
              <a:buNone/>
              <a:defRPr>
                <a:solidFill>
                  <a:schemeClr val="tx1">
                    <a:tint val="75000"/>
                  </a:schemeClr>
                </a:solidFill>
              </a:defRPr>
            </a:lvl9pPr>
          </a:lstStyle>
          <a:p>
            <a:r>
              <a:rPr lang="en-US" smtClean="0"/>
              <a:t>Click to edit Master subtitle style</a:t>
            </a:r>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900" b="0" cap="none" baseline="0"/>
            </a:lvl1pPr>
          </a:lstStyle>
          <a:p>
            <a:r>
              <a:rPr lang="en-US" smtClean="0"/>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00" cap="all" spc="204" baseline="0">
                <a:solidFill>
                  <a:schemeClr val="accent1"/>
                </a:solidFill>
              </a:defRPr>
            </a:lvl1pPr>
            <a:lvl2pPr marL="466390" indent="0">
              <a:buNone/>
              <a:defRPr sz="1800">
                <a:solidFill>
                  <a:schemeClr val="tx1">
                    <a:tint val="75000"/>
                  </a:schemeClr>
                </a:solidFill>
              </a:defRPr>
            </a:lvl2pPr>
            <a:lvl3pPr marL="932779" indent="0">
              <a:buNone/>
              <a:defRPr sz="1600">
                <a:solidFill>
                  <a:schemeClr val="tx1">
                    <a:tint val="75000"/>
                  </a:schemeClr>
                </a:solidFill>
              </a:defRPr>
            </a:lvl3pPr>
            <a:lvl4pPr marL="1399169" indent="0">
              <a:buNone/>
              <a:defRPr sz="1400">
                <a:solidFill>
                  <a:schemeClr val="tx1">
                    <a:tint val="75000"/>
                  </a:schemeClr>
                </a:solidFill>
              </a:defRPr>
            </a:lvl4pPr>
            <a:lvl5pPr marL="1865559" indent="0">
              <a:buNone/>
              <a:defRPr sz="1400">
                <a:solidFill>
                  <a:schemeClr val="tx1">
                    <a:tint val="75000"/>
                  </a:schemeClr>
                </a:solidFill>
              </a:defRPr>
            </a:lvl5pPr>
            <a:lvl6pPr marL="2331949" indent="0">
              <a:buNone/>
              <a:defRPr sz="1400">
                <a:solidFill>
                  <a:schemeClr val="tx1">
                    <a:tint val="75000"/>
                  </a:schemeClr>
                </a:solidFill>
              </a:defRPr>
            </a:lvl6pPr>
            <a:lvl7pPr marL="2798338" indent="0">
              <a:buNone/>
              <a:defRPr sz="1400">
                <a:solidFill>
                  <a:schemeClr val="tx1">
                    <a:tint val="75000"/>
                  </a:schemeClr>
                </a:solidFill>
              </a:defRPr>
            </a:lvl7pPr>
            <a:lvl8pPr marL="3264728" indent="0">
              <a:buNone/>
              <a:defRPr sz="1400">
                <a:solidFill>
                  <a:schemeClr val="tx1">
                    <a:tint val="75000"/>
                  </a:schemeClr>
                </a:solidFill>
              </a:defRPr>
            </a:lvl8pPr>
            <a:lvl9pPr marL="373111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00" b="0" cap="all" spc="204" baseline="0">
                <a:solidFill>
                  <a:schemeClr val="accent1"/>
                </a:solidFill>
              </a:defRPr>
            </a:lvl1pPr>
            <a:lvl2pPr marL="466390" indent="0">
              <a:buNone/>
              <a:defRPr sz="2000" b="1"/>
            </a:lvl2pPr>
            <a:lvl3pPr marL="932779" indent="0">
              <a:buNone/>
              <a:defRPr sz="1800" b="1"/>
            </a:lvl3pPr>
            <a:lvl4pPr marL="1399169" indent="0">
              <a:buNone/>
              <a:defRPr sz="1600" b="1"/>
            </a:lvl4pPr>
            <a:lvl5pPr marL="1865559" indent="0">
              <a:buNone/>
              <a:defRPr sz="1600" b="1"/>
            </a:lvl5pPr>
            <a:lvl6pPr marL="2331949" indent="0">
              <a:buNone/>
              <a:defRPr sz="1600" b="1"/>
            </a:lvl6pPr>
            <a:lvl7pPr marL="2798338" indent="0">
              <a:buNone/>
              <a:defRPr sz="1600" b="1"/>
            </a:lvl7pPr>
            <a:lvl8pPr marL="3264728" indent="0">
              <a:buNone/>
              <a:defRPr sz="1600" b="1"/>
            </a:lvl8pPr>
            <a:lvl9pPr marL="37311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00" b="0" cap="all" spc="204" baseline="0">
                <a:solidFill>
                  <a:schemeClr val="accent1"/>
                </a:solidFill>
              </a:defRPr>
            </a:lvl1pPr>
            <a:lvl2pPr marL="466390" indent="0">
              <a:buNone/>
              <a:defRPr sz="2000" b="1"/>
            </a:lvl2pPr>
            <a:lvl3pPr marL="932779" indent="0">
              <a:buNone/>
              <a:defRPr sz="1800" b="1"/>
            </a:lvl3pPr>
            <a:lvl4pPr marL="1399169" indent="0">
              <a:buNone/>
              <a:defRPr sz="1600" b="1"/>
            </a:lvl4pPr>
            <a:lvl5pPr marL="1865559" indent="0">
              <a:buNone/>
              <a:defRPr sz="1600" b="1"/>
            </a:lvl5pPr>
            <a:lvl6pPr marL="2331949" indent="0">
              <a:buNone/>
              <a:defRPr sz="1600" b="1"/>
            </a:lvl6pPr>
            <a:lvl7pPr marL="2798338" indent="0">
              <a:buNone/>
              <a:defRPr sz="1600" b="1"/>
            </a:lvl7pPr>
            <a:lvl8pPr marL="3264728" indent="0">
              <a:buNone/>
              <a:defRPr sz="1600" b="1"/>
            </a:lvl8pPr>
            <a:lvl9pPr marL="37311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8" name="Footer Placeholder 7"/>
          <p:cNvSpPr>
            <a:spLocks noGrp="1"/>
          </p:cNvSpPr>
          <p:nvPr>
            <p:ph type="ftr" sz="quarter" idx="11"/>
          </p:nvPr>
        </p:nvSpPr>
        <p:spPr/>
        <p:txBody>
          <a:bodyPr/>
          <a:lstStyle/>
          <a:p>
            <a:endParaRPr>
              <a:solidFill>
                <a:prstClr val="white">
                  <a:tint val="75000"/>
                </a:prstClr>
              </a:solidFill>
            </a:endParaRPr>
          </a:p>
        </p:txBody>
      </p:sp>
      <p:sp>
        <p:nvSpPr>
          <p:cNvPr id="9" name="Slide Number Placeholder 8"/>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4" name="Footer Placeholder 3"/>
          <p:cNvSpPr>
            <a:spLocks noGrp="1"/>
          </p:cNvSpPr>
          <p:nvPr>
            <p:ph type="ftr" sz="quarter" idx="11"/>
          </p:nvPr>
        </p:nvSpPr>
        <p:spPr/>
        <p:txBody>
          <a:bodyPr/>
          <a:lstStyle/>
          <a:p>
            <a:endParaRPr>
              <a:solidFill>
                <a:prstClr val="white">
                  <a:tint val="75000"/>
                </a:prstClr>
              </a:solidFill>
            </a:endParaRPr>
          </a:p>
        </p:txBody>
      </p:sp>
      <p:sp>
        <p:nvSpPr>
          <p:cNvPr id="5" name="Slide Number Placeholder 4"/>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91" y="234770"/>
            <a:ext cx="11400103" cy="621530"/>
          </a:xfrm>
        </p:spPr>
        <p:txBody>
          <a:bodyPr/>
          <a:lstStyle>
            <a:lvl1pPr>
              <a:defRPr sz="5300"/>
            </a:lvl1pPr>
          </a:lstStyle>
          <a:p>
            <a:r>
              <a:rPr lang="en-US" dirty="0" smtClean="0"/>
              <a:t>Click to edit Master title style</a:t>
            </a:r>
            <a:endParaRPr lang="en-US" dirty="0"/>
          </a:p>
        </p:txBody>
      </p:sp>
      <p:sp>
        <p:nvSpPr>
          <p:cNvPr id="3" name="Content Placeholder 2"/>
          <p:cNvSpPr>
            <a:spLocks noGrp="1"/>
          </p:cNvSpPr>
          <p:nvPr>
            <p:ph idx="1"/>
          </p:nvPr>
        </p:nvSpPr>
        <p:spPr>
          <a:xfrm>
            <a:off x="518191" y="1476635"/>
            <a:ext cx="11400103" cy="4818451"/>
          </a:xfrm>
        </p:spPr>
        <p:txBody>
          <a:bodyPr>
            <a:norm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3"/>
          </p:nvPr>
        </p:nvSpPr>
        <p:spPr>
          <a:xfrm>
            <a:off x="989574" y="6415317"/>
            <a:ext cx="3938218" cy="372394"/>
          </a:xfrm>
          <a:prstGeom prst="rect">
            <a:avLst/>
          </a:prstGeom>
        </p:spPr>
        <p:txBody>
          <a:bodyPr vert="horz" lIns="0" tIns="0" rIns="0" bIns="0" rtlCol="0" anchor="b" anchorCtr="0"/>
          <a:lstStyle>
            <a:lvl1pPr algn="l">
              <a:defRPr sz="1100">
                <a:solidFill>
                  <a:schemeClr val="tx1"/>
                </a:solidFill>
              </a:defRPr>
            </a:lvl1pPr>
          </a:lstStyle>
          <a:p>
            <a:endParaRPr lang="en-US"/>
          </a:p>
        </p:txBody>
      </p:sp>
      <p:sp>
        <p:nvSpPr>
          <p:cNvPr id="6" name="Slide Number Placeholder 4"/>
          <p:cNvSpPr>
            <a:spLocks noGrp="1"/>
          </p:cNvSpPr>
          <p:nvPr>
            <p:ph type="sldNum" sz="quarter" idx="4"/>
          </p:nvPr>
        </p:nvSpPr>
        <p:spPr>
          <a:xfrm>
            <a:off x="518187" y="6415317"/>
            <a:ext cx="475004" cy="372394"/>
          </a:xfrm>
          <a:prstGeom prst="rect">
            <a:avLst/>
          </a:prstGeom>
        </p:spPr>
        <p:txBody>
          <a:bodyPr vert="horz" lIns="0" tIns="0" rIns="0" bIns="0" rtlCol="0" anchor="b" anchorCtr="0"/>
          <a:lstStyle>
            <a:lvl1pPr algn="l">
              <a:defRPr sz="1100">
                <a:solidFill>
                  <a:schemeClr val="tx1"/>
                </a:solidFill>
              </a:defRPr>
            </a:lvl1pPr>
          </a:lstStyle>
          <a:p>
            <a:fld id="{D2D58E55-CF64-4497-9333-9BB5462B052D}"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40527113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3" name="Footer Placeholder 2"/>
          <p:cNvSpPr>
            <a:spLocks noGrp="1"/>
          </p:cNvSpPr>
          <p:nvPr>
            <p:ph type="ftr" sz="quarter" idx="11"/>
          </p:nvPr>
        </p:nvSpPr>
        <p:spPr/>
        <p:txBody>
          <a:bodyPr/>
          <a:lstStyle/>
          <a:p>
            <a:endParaRPr>
              <a:solidFill>
                <a:prstClr val="white">
                  <a:tint val="75000"/>
                </a:prstClr>
              </a:solidFill>
            </a:endParaRPr>
          </a:p>
        </p:txBody>
      </p:sp>
      <p:sp>
        <p:nvSpPr>
          <p:cNvPr id="4" name="Slide Number Placeholder 3"/>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7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5052016" y="699453"/>
            <a:ext cx="6530850" cy="544018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00"/>
            </a:lvl1pPr>
            <a:lvl2pPr marL="466390" indent="0">
              <a:buNone/>
              <a:defRPr sz="1200"/>
            </a:lvl2pPr>
            <a:lvl3pPr marL="932779" indent="0">
              <a:buNone/>
              <a:defRPr sz="1000"/>
            </a:lvl3pPr>
            <a:lvl4pPr marL="1399169" indent="0">
              <a:buNone/>
              <a:defRPr sz="900"/>
            </a:lvl4pPr>
            <a:lvl5pPr marL="1865559" indent="0">
              <a:buNone/>
              <a:defRPr sz="900"/>
            </a:lvl5pPr>
            <a:lvl6pPr marL="2331949" indent="0">
              <a:buNone/>
              <a:defRPr sz="900"/>
            </a:lvl6pPr>
            <a:lvl7pPr marL="2798338" indent="0">
              <a:buNone/>
              <a:defRPr sz="900"/>
            </a:lvl7pPr>
            <a:lvl8pPr marL="3264728" indent="0">
              <a:buNone/>
              <a:defRPr sz="900"/>
            </a:lvl8pPr>
            <a:lvl9pPr marL="37311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00"/>
            </a:lvl1pPr>
            <a:lvl2pPr marL="466390" indent="0">
              <a:buNone/>
              <a:defRPr sz="2900"/>
            </a:lvl2pPr>
            <a:lvl3pPr marL="932779" indent="0">
              <a:buNone/>
              <a:defRPr sz="2400"/>
            </a:lvl3pPr>
            <a:lvl4pPr marL="1399169" indent="0">
              <a:buNone/>
              <a:defRPr sz="2000"/>
            </a:lvl4pPr>
            <a:lvl5pPr marL="1865559" indent="0">
              <a:buNone/>
              <a:defRPr sz="2000"/>
            </a:lvl5pPr>
            <a:lvl6pPr marL="2331949" indent="0">
              <a:buNone/>
              <a:defRPr sz="2000"/>
            </a:lvl6pPr>
            <a:lvl7pPr marL="2798338" indent="0">
              <a:buNone/>
              <a:defRPr sz="2000"/>
            </a:lvl7pPr>
            <a:lvl8pPr marL="3264728" indent="0">
              <a:buNone/>
              <a:defRPr sz="2000"/>
            </a:lvl8pPr>
            <a:lvl9pPr marL="3731118" indent="0">
              <a:buNone/>
              <a:defRPr sz="2000"/>
            </a:lvl9pPr>
          </a:lstStyle>
          <a:p>
            <a:r>
              <a:rPr lang="en-US" smtClean="0"/>
              <a:t>Click icon to add picture</a:t>
            </a:r>
            <a:endParaRPr/>
          </a:p>
        </p:txBody>
      </p:sp>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7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00"/>
            </a:lvl1pPr>
            <a:lvl2pPr marL="466390" indent="0">
              <a:buNone/>
              <a:defRPr sz="1200"/>
            </a:lvl2pPr>
            <a:lvl3pPr marL="932779" indent="0">
              <a:buNone/>
              <a:defRPr sz="1000"/>
            </a:lvl3pPr>
            <a:lvl4pPr marL="1399169" indent="0">
              <a:buNone/>
              <a:defRPr sz="900"/>
            </a:lvl4pPr>
            <a:lvl5pPr marL="1865559" indent="0">
              <a:buNone/>
              <a:defRPr sz="900"/>
            </a:lvl5pPr>
            <a:lvl6pPr marL="2331949" indent="0">
              <a:buNone/>
              <a:defRPr sz="900"/>
            </a:lvl6pPr>
            <a:lvl7pPr marL="2798338" indent="0">
              <a:buNone/>
              <a:defRPr sz="900"/>
            </a:lvl7pPr>
            <a:lvl8pPr marL="3264728" indent="0">
              <a:buNone/>
              <a:defRPr sz="900"/>
            </a:lvl8pPr>
            <a:lvl9pPr marL="37311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solidFill>
                  <a:prstClr val="white">
                    <a:tint val="75000"/>
                  </a:prstClr>
                </a:solidFill>
              </a:rPr>
              <a:pPr/>
              <a:t>9/28/2015</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A013F82-EE5E-44EE-A61D-E31C6657F26F}" type="slidenum">
              <a:rPr>
                <a:solidFill>
                  <a:prstClr val="white">
                    <a:tint val="75000"/>
                  </a:prstClr>
                </a:solidFill>
              </a:rPr>
              <a:pPr/>
              <a:t>‹#›</a:t>
            </a:fld>
            <a:endParaRPr>
              <a:solidFill>
                <a:prstClr val="white">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67765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284673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991375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1932219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4517893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5"/>
            <a:ext cx="11192828" cy="1165754"/>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21824" y="1632056"/>
            <a:ext cx="5492776" cy="4616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1875" y="1632056"/>
            <a:ext cx="5492776" cy="4616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310912" y="6369551"/>
            <a:ext cx="2901844" cy="485731"/>
          </a:xfrm>
          <a:prstGeom prst="rect">
            <a:avLst/>
          </a:prstGeom>
          <a:ln/>
        </p:spPr>
        <p:txBody>
          <a:bodyPr/>
          <a:lstStyle>
            <a:lvl1pPr>
              <a:defRPr/>
            </a:lvl1pPr>
          </a:lstStyle>
          <a:p>
            <a:pPr>
              <a:defRPr/>
            </a:pPr>
            <a:fld id="{994F6154-B82C-4E26-A1F8-4AF1DBD70686}" type="datetime1">
              <a:rPr lang="en-US"/>
              <a:pPr>
                <a:defRPr/>
              </a:pPr>
              <a:t>9/28/2015</a:t>
            </a:fld>
            <a:endParaRPr lang="en-US"/>
          </a:p>
        </p:txBody>
      </p:sp>
      <p:sp>
        <p:nvSpPr>
          <p:cNvPr id="6" name="Footer Placeholder 5"/>
          <p:cNvSpPr>
            <a:spLocks noGrp="1" noChangeArrowheads="1"/>
          </p:cNvSpPr>
          <p:nvPr>
            <p:ph type="ftr" sz="quarter" idx="11"/>
          </p:nvPr>
        </p:nvSpPr>
        <p:spPr>
          <a:xfrm>
            <a:off x="4249129" y="6369551"/>
            <a:ext cx="3938217" cy="48573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1901572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71300678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601590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771325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0807316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02770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153907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28883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3973887"/>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647" tIns="146116" rIns="182647" bIns="146116" anchor="b">
            <a:noAutofit/>
          </a:bodyPr>
          <a:lstStyle>
            <a:lvl1pPr>
              <a:defRPr sz="19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54" y="2125675"/>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376431280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1092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42EDA026-744C-42D6-9304-D43CB3E7A6E7}" type="datetimeFigureOut">
              <a:rPr lang="en-US" smtClean="0"/>
              <a:t>9/28/2015</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8810A8F9-6079-4E5F-84E9-3C761A4567C1}" type="slidenum">
              <a:rPr lang="en-US" smtClean="0"/>
              <a:t>‹#›</a:t>
            </a:fld>
            <a:endParaRPr lang="en-US"/>
          </a:p>
        </p:txBody>
      </p:sp>
    </p:spTree>
    <p:extLst>
      <p:ext uri="{BB962C8B-B14F-4D97-AF65-F5344CB8AC3E}">
        <p14:creationId xmlns:p14="http://schemas.microsoft.com/office/powerpoint/2010/main" val="16274518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647" tIns="146116" rIns="182647" bIns="146116">
            <a:noAutofit/>
          </a:bodyPr>
          <a:lstStyle>
            <a:lvl1pPr>
              <a:defRPr sz="3600"/>
            </a:lvl1pPr>
            <a:lvl2pPr>
              <a:defRPr sz="2800"/>
            </a:lvl2pPr>
            <a:lvl3pPr>
              <a:defRPr sz="2400"/>
            </a:lvl3pPr>
            <a:lvl4pPr>
              <a:defRPr sz="19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647" tIns="146116" rIns="182647" bIns="146116">
            <a:noAutofit/>
          </a:bodyPr>
          <a:lstStyle>
            <a:lvl1pPr algn="l" defTabSz="913001"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250" indent="0"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499" indent="0"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640" indent="0" algn="l" defTabSz="913001"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930275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7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1152941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647" tIns="146116" rIns="182647" bIns="146116"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9577587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647" tIns="146116" rIns="182647" bIns="146116"/>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001"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98026073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wrap="square" lIns="182647" tIns="146116" rIns="182647" bIns="146116"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00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337" tIns="0" rIns="248337"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68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7694367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vert="horz" wrap="square" lIns="182647" tIns="146116" rIns="182647" bIns="146116"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001"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337" tIns="0" rIns="248337"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68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57" y="296864"/>
            <a:ext cx="11887199" cy="914400"/>
          </a:xfrm>
        </p:spPr>
        <p:txBody>
          <a:bodyPr vert="horz" lIns="182647" tIns="45661" rIns="182647" bIns="45661"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235823040"/>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vert="horz" wrap="square" lIns="182647" tIns="146116" rIns="182647" bIns="146116"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00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7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892225"/>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76024252"/>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6726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683"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30" y="230125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56" y="230106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683"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89556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558" tIns="146045" rIns="182558" bIns="146045" anchor="b">
            <a:noAutofit/>
          </a:bodyPr>
          <a:lstStyle>
            <a:lvl1pPr>
              <a:defRPr sz="19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59" y="2125680"/>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142" indent="-290142">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1" indent="-28063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2" indent="-22830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0" indent="-228308">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255" tIns="77627" rIns="155255" bIns="7762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9389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1"/>
            <a:ext cx="11887200" cy="5483225"/>
          </a:xfrm>
          <a:prstGeom prst="rect">
            <a:avLst/>
          </a:prstGeom>
        </p:spPr>
        <p:txBody>
          <a:bodyPr/>
          <a:lstStyle>
            <a:lvl1pPr marL="290142" indent="-290142">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1" indent="-28063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2" indent="-22830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0" indent="-228308">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39348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66" y="6079044"/>
            <a:ext cx="11888787" cy="624843"/>
          </a:xfrm>
          <a:prstGeom prst="rect">
            <a:avLst/>
          </a:prstGeom>
          <a:noFill/>
          <a:ln w="12700">
            <a:noFill/>
            <a:miter lim="800000"/>
            <a:headEnd type="none" w="sm" len="sm"/>
            <a:tailEnd type="none" w="sm" len="sm"/>
          </a:ln>
          <a:effectLst/>
        </p:spPr>
        <p:txBody>
          <a:bodyPr vert="horz" wrap="square" lIns="182647" tIns="146116" rIns="182647" bIns="146116" numCol="1" anchor="t" anchorCtr="0" compatLnSpc="1">
            <a:prstTxWarp prst="textNoShape">
              <a:avLst/>
            </a:prstTxWarp>
            <a:spAutoFit/>
          </a:bodyPr>
          <a:lstStyle/>
          <a:p>
            <a:pPr defTabSz="931103"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1103"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52"/>
            <a:ext cx="3288506" cy="704445"/>
          </a:xfrm>
          <a:prstGeom prst="rect">
            <a:avLst/>
          </a:prstGeom>
        </p:spPr>
      </p:pic>
    </p:spTree>
    <p:extLst>
      <p:ext uri="{BB962C8B-B14F-4D97-AF65-F5344CB8AC3E}">
        <p14:creationId xmlns:p14="http://schemas.microsoft.com/office/powerpoint/2010/main" val="55950916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647" tIns="146116" rIns="182647" bIns="146116"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647" tIns="146116" rIns="182647" bIns="146116"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5612" indent="0" algn="ctr">
              <a:buNone/>
              <a:defRPr>
                <a:solidFill>
                  <a:schemeClr val="tx1">
                    <a:tint val="75000"/>
                  </a:schemeClr>
                </a:solidFill>
              </a:defRPr>
            </a:lvl2pPr>
            <a:lvl3pPr marL="931222" indent="0" algn="ctr">
              <a:buNone/>
              <a:defRPr>
                <a:solidFill>
                  <a:schemeClr val="tx1">
                    <a:tint val="75000"/>
                  </a:schemeClr>
                </a:solidFill>
              </a:defRPr>
            </a:lvl3pPr>
            <a:lvl4pPr marL="1396839" indent="0" algn="ctr">
              <a:buNone/>
              <a:defRPr>
                <a:solidFill>
                  <a:schemeClr val="tx1">
                    <a:tint val="75000"/>
                  </a:schemeClr>
                </a:solidFill>
              </a:defRPr>
            </a:lvl4pPr>
            <a:lvl5pPr marL="1862446" indent="0" algn="ctr">
              <a:buNone/>
              <a:defRPr>
                <a:solidFill>
                  <a:schemeClr val="tx1">
                    <a:tint val="75000"/>
                  </a:schemeClr>
                </a:solidFill>
              </a:defRPr>
            </a:lvl5pPr>
            <a:lvl6pPr marL="2328060" indent="0" algn="ctr">
              <a:buNone/>
              <a:defRPr>
                <a:solidFill>
                  <a:schemeClr val="tx1">
                    <a:tint val="75000"/>
                  </a:schemeClr>
                </a:solidFill>
              </a:defRPr>
            </a:lvl6pPr>
            <a:lvl7pPr marL="2793668" indent="0" algn="ctr">
              <a:buNone/>
              <a:defRPr>
                <a:solidFill>
                  <a:schemeClr val="tx1">
                    <a:tint val="75000"/>
                  </a:schemeClr>
                </a:solidFill>
              </a:defRPr>
            </a:lvl7pPr>
            <a:lvl8pPr marL="3259282" indent="0" algn="ctr">
              <a:buNone/>
              <a:defRPr>
                <a:solidFill>
                  <a:schemeClr val="tx1">
                    <a:tint val="75000"/>
                  </a:schemeClr>
                </a:solidFill>
              </a:defRPr>
            </a:lvl8pPr>
            <a:lvl9pPr marL="3724892" indent="0" algn="ctr">
              <a:buNone/>
              <a:defRPr>
                <a:solidFill>
                  <a:schemeClr val="tx1">
                    <a:tint val="75000"/>
                  </a:schemeClr>
                </a:solidFill>
              </a:defRPr>
            </a:lvl9pPr>
          </a:lstStyle>
          <a:p>
            <a:r>
              <a:rPr lang="en-US" dirty="0" smtClean="0"/>
              <a:t>Click to edit Master subtitle style</a:t>
            </a:r>
            <a:endParaRPr lang="en-US" dirty="0"/>
          </a:p>
        </p:txBody>
      </p:sp>
      <p:sp>
        <p:nvSpPr>
          <p:cNvPr id="7" name="Freeform 6"/>
          <p:cNvSpPr>
            <a:spLocks noChangeAspect="1" noEditPoints="1"/>
          </p:cNvSpPr>
          <p:nvPr userDrawn="1"/>
        </p:nvSpPr>
        <p:spPr bwMode="auto">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24" tIns="45661" rIns="91324" bIns="45661" numCol="1" anchor="t" anchorCtr="0" compatLnSpc="1">
            <a:prstTxWarp prst="textNoShape">
              <a:avLst/>
            </a:prstTxWarp>
          </a:bodyPr>
          <a:lstStyle/>
          <a:p>
            <a:pPr defTabSz="931316"/>
            <a:endParaRPr lang="en-US">
              <a:solidFill>
                <a:srgbClr val="FFFFFF"/>
              </a:solidFill>
            </a:endParaRPr>
          </a:p>
        </p:txBody>
      </p:sp>
    </p:spTree>
    <p:extLst>
      <p:ext uri="{BB962C8B-B14F-4D97-AF65-F5344CB8AC3E}">
        <p14:creationId xmlns:p14="http://schemas.microsoft.com/office/powerpoint/2010/main" val="324967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647" tIns="146116" rIns="182647" bIns="146116" anchor="b">
            <a:noAutofit/>
          </a:bodyPr>
          <a:lstStyle>
            <a:lvl1pPr>
              <a:defRPr sz="19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54" y="2125675"/>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263493661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45428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647" tIns="146116" rIns="182647" bIns="146116">
            <a:noAutofit/>
          </a:bodyPr>
          <a:lstStyle>
            <a:lvl1pPr>
              <a:defRPr sz="3600"/>
            </a:lvl1pPr>
            <a:lvl2pPr>
              <a:defRPr sz="2800"/>
            </a:lvl2pPr>
            <a:lvl3pPr>
              <a:defRPr sz="2400"/>
            </a:lvl3pPr>
            <a:lvl4pPr>
              <a:defRPr sz="19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647" tIns="146116" rIns="182647" bIns="146116">
            <a:noAutofit/>
          </a:bodyPr>
          <a:lstStyle>
            <a:lvl1pPr algn="l" defTabSz="913001"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250" indent="0"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499" indent="0" algn="l" defTabSz="913001"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640" indent="0" algn="l" defTabSz="913001"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1967335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7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18947033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647" tIns="146116" rIns="182647" bIns="146116"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782720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647" tIns="146116" rIns="182647" bIns="146116"/>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001"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7701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wrap="square" lIns="182647" tIns="146116" rIns="182647" bIns="146116"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00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337" tIns="0" rIns="248337"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68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75954475"/>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vert="horz" wrap="square" lIns="182647" tIns="146116" rIns="182647" bIns="146116"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001"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337" tIns="0" rIns="248337"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68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57" y="296864"/>
            <a:ext cx="11887199" cy="914400"/>
          </a:xfrm>
        </p:spPr>
        <p:txBody>
          <a:bodyPr vert="horz" lIns="182647" tIns="45661" rIns="182647" bIns="45661"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26307707"/>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56" y="3040063"/>
            <a:ext cx="6400801" cy="914400"/>
          </a:xfrm>
        </p:spPr>
        <p:txBody>
          <a:bodyPr vert="horz" wrap="square" lIns="182647" tIns="146116" rIns="182647" bIns="146116"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00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7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8464491"/>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7439886"/>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86507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683"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30" y="230125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56" y="230106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683"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28481171"/>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142" indent="-290142">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1" indent="-28063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2" indent="-22830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0" indent="-228308">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255" tIns="77627" rIns="155255" bIns="7762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35239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1"/>
            <a:ext cx="11887200" cy="5483225"/>
          </a:xfrm>
          <a:prstGeom prst="rect">
            <a:avLst/>
          </a:prstGeom>
        </p:spPr>
        <p:txBody>
          <a:bodyPr/>
          <a:lstStyle>
            <a:lvl1pPr marL="290142" indent="-290142">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1" indent="-28063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2" indent="-22830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0" indent="-228308">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184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66" y="6079044"/>
            <a:ext cx="11888787" cy="624843"/>
          </a:xfrm>
          <a:prstGeom prst="rect">
            <a:avLst/>
          </a:prstGeom>
          <a:noFill/>
          <a:ln w="12700">
            <a:noFill/>
            <a:miter lim="800000"/>
            <a:headEnd type="none" w="sm" len="sm"/>
            <a:tailEnd type="none" w="sm" len="sm"/>
          </a:ln>
          <a:effectLst/>
        </p:spPr>
        <p:txBody>
          <a:bodyPr vert="horz" wrap="square" lIns="182647" tIns="146116" rIns="182647" bIns="146116" numCol="1" anchor="t" anchorCtr="0" compatLnSpc="1">
            <a:prstTxWarp prst="textNoShape">
              <a:avLst/>
            </a:prstTxWarp>
            <a:spAutoFit/>
          </a:bodyPr>
          <a:lstStyle/>
          <a:p>
            <a:pPr defTabSz="931103"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1103"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52"/>
            <a:ext cx="3288506" cy="704445"/>
          </a:xfrm>
          <a:prstGeom prst="rect">
            <a:avLst/>
          </a:prstGeom>
        </p:spPr>
      </p:pic>
    </p:spTree>
    <p:extLst>
      <p:ext uri="{BB962C8B-B14F-4D97-AF65-F5344CB8AC3E}">
        <p14:creationId xmlns:p14="http://schemas.microsoft.com/office/powerpoint/2010/main" val="84196588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4770"/>
            <a:ext cx="11400102" cy="621530"/>
          </a:xfrm>
        </p:spPr>
        <p:txBody>
          <a:bodyPr/>
          <a:lstStyle>
            <a:lvl1pPr>
              <a:defRPr sz="5300"/>
            </a:lvl1pPr>
          </a:lstStyle>
          <a:p>
            <a:r>
              <a:rPr lang="en-US" dirty="0" smtClean="0"/>
              <a:t>Click to edit Master title style</a:t>
            </a:r>
            <a:endParaRPr lang="en-US" dirty="0"/>
          </a:p>
        </p:txBody>
      </p:sp>
      <p:sp>
        <p:nvSpPr>
          <p:cNvPr id="3" name="Content Placeholder 2"/>
          <p:cNvSpPr>
            <a:spLocks noGrp="1"/>
          </p:cNvSpPr>
          <p:nvPr>
            <p:ph idx="1"/>
          </p:nvPr>
        </p:nvSpPr>
        <p:spPr>
          <a:xfrm>
            <a:off x="518187" y="1476630"/>
            <a:ext cx="11400102" cy="4818451"/>
          </a:xfrm>
        </p:spPr>
        <p:txBody>
          <a:bodyPr>
            <a:norm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3"/>
          </p:nvPr>
        </p:nvSpPr>
        <p:spPr>
          <a:xfrm>
            <a:off x="989569" y="6415312"/>
            <a:ext cx="3938217" cy="372394"/>
          </a:xfrm>
          <a:prstGeom prst="rect">
            <a:avLst/>
          </a:prstGeom>
        </p:spPr>
        <p:txBody>
          <a:bodyPr vert="horz" lIns="0" tIns="0" rIns="0" bIns="0" rtlCol="0" anchor="b" anchorCtr="0"/>
          <a:lstStyle>
            <a:lvl1pPr algn="l">
              <a:defRPr sz="1100">
                <a:solidFill>
                  <a:schemeClr val="tx1"/>
                </a:solidFill>
              </a:defRPr>
            </a:lvl1pPr>
          </a:lstStyle>
          <a:p>
            <a:pPr defTabSz="931316"/>
            <a:endParaRPr lang="en-US">
              <a:solidFill>
                <a:srgbClr val="FFFFFF"/>
              </a:solidFill>
            </a:endParaRPr>
          </a:p>
        </p:txBody>
      </p:sp>
      <p:sp>
        <p:nvSpPr>
          <p:cNvPr id="6" name="Slide Number Placeholder 4"/>
          <p:cNvSpPr>
            <a:spLocks noGrp="1"/>
          </p:cNvSpPr>
          <p:nvPr>
            <p:ph type="sldNum" sz="quarter" idx="4"/>
          </p:nvPr>
        </p:nvSpPr>
        <p:spPr>
          <a:xfrm>
            <a:off x="518187" y="6415312"/>
            <a:ext cx="475004" cy="372394"/>
          </a:xfrm>
          <a:prstGeom prst="rect">
            <a:avLst/>
          </a:prstGeom>
        </p:spPr>
        <p:txBody>
          <a:bodyPr vert="horz" lIns="0" tIns="0" rIns="0" bIns="0" rtlCol="0" anchor="b" anchorCtr="0"/>
          <a:lstStyle>
            <a:lvl1pPr algn="l">
              <a:defRPr sz="1100">
                <a:solidFill>
                  <a:schemeClr val="tx1"/>
                </a:solidFill>
              </a:defRPr>
            </a:lvl1pPr>
          </a:lstStyle>
          <a:p>
            <a:pPr defTabSz="931316"/>
            <a:fld id="{D2D58E55-CF64-4497-9333-9BB5462B052D}" type="slidenum">
              <a:rPr lang="en-US" smtClean="0">
                <a:solidFill>
                  <a:srgbClr val="FFFFFF"/>
                </a:solidFill>
              </a:rPr>
              <a:pPr defTabSz="931316"/>
              <a:t>‹#›</a:t>
            </a:fld>
            <a:endParaRPr lang="en-US">
              <a:solidFill>
                <a:srgbClr val="FFFFFF"/>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08" y="6372789"/>
            <a:ext cx="4130860" cy="544019"/>
          </a:xfrm>
          <a:prstGeom prst="rect">
            <a:avLst/>
          </a:prstGeom>
        </p:spPr>
      </p:pic>
    </p:spTree>
    <p:extLst>
      <p:ext uri="{BB962C8B-B14F-4D97-AF65-F5344CB8AC3E}">
        <p14:creationId xmlns:p14="http://schemas.microsoft.com/office/powerpoint/2010/main" val="18340762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558" tIns="146045" rIns="182558" bIns="146045">
            <a:noAutofit/>
          </a:bodyPr>
          <a:lstStyle>
            <a:lvl1pPr>
              <a:defRPr sz="3600"/>
            </a:lvl1pPr>
            <a:lvl2pPr>
              <a:defRPr sz="2800"/>
            </a:lvl2pPr>
            <a:lvl3pPr>
              <a:defRPr sz="2400"/>
            </a:lvl3pPr>
            <a:lvl4pPr>
              <a:defRPr sz="19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558" tIns="146045" rIns="182558" bIns="146045">
            <a:noAutofit/>
          </a:bodyPr>
          <a:lstStyle>
            <a:lvl1pPr algn="l" defTabSz="912554"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139"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274"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278" indent="0" algn="l" defTabSz="912554"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647" tIns="146116" rIns="182647" bIns="146116"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647" tIns="146116" rIns="182647" bIns="146116"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5612" indent="0" algn="ctr">
              <a:buNone/>
              <a:defRPr>
                <a:solidFill>
                  <a:schemeClr val="tx1">
                    <a:tint val="75000"/>
                  </a:schemeClr>
                </a:solidFill>
              </a:defRPr>
            </a:lvl2pPr>
            <a:lvl3pPr marL="931222" indent="0" algn="ctr">
              <a:buNone/>
              <a:defRPr>
                <a:solidFill>
                  <a:schemeClr val="tx1">
                    <a:tint val="75000"/>
                  </a:schemeClr>
                </a:solidFill>
              </a:defRPr>
            </a:lvl3pPr>
            <a:lvl4pPr marL="1396839" indent="0" algn="ctr">
              <a:buNone/>
              <a:defRPr>
                <a:solidFill>
                  <a:schemeClr val="tx1">
                    <a:tint val="75000"/>
                  </a:schemeClr>
                </a:solidFill>
              </a:defRPr>
            </a:lvl4pPr>
            <a:lvl5pPr marL="1862446" indent="0" algn="ctr">
              <a:buNone/>
              <a:defRPr>
                <a:solidFill>
                  <a:schemeClr val="tx1">
                    <a:tint val="75000"/>
                  </a:schemeClr>
                </a:solidFill>
              </a:defRPr>
            </a:lvl5pPr>
            <a:lvl6pPr marL="2328060" indent="0" algn="ctr">
              <a:buNone/>
              <a:defRPr>
                <a:solidFill>
                  <a:schemeClr val="tx1">
                    <a:tint val="75000"/>
                  </a:schemeClr>
                </a:solidFill>
              </a:defRPr>
            </a:lvl6pPr>
            <a:lvl7pPr marL="2793668" indent="0" algn="ctr">
              <a:buNone/>
              <a:defRPr>
                <a:solidFill>
                  <a:schemeClr val="tx1">
                    <a:tint val="75000"/>
                  </a:schemeClr>
                </a:solidFill>
              </a:defRPr>
            </a:lvl7pPr>
            <a:lvl8pPr marL="3259282" indent="0" algn="ctr">
              <a:buNone/>
              <a:defRPr>
                <a:solidFill>
                  <a:schemeClr val="tx1">
                    <a:tint val="75000"/>
                  </a:schemeClr>
                </a:solidFill>
              </a:defRPr>
            </a:lvl8pPr>
            <a:lvl9pPr marL="3724892" indent="0" algn="ctr">
              <a:buNone/>
              <a:defRPr>
                <a:solidFill>
                  <a:schemeClr val="tx1">
                    <a:tint val="75000"/>
                  </a:schemeClr>
                </a:solidFill>
              </a:defRPr>
            </a:lvl9pPr>
          </a:lstStyle>
          <a:p>
            <a:r>
              <a:rPr lang="en-US" dirty="0" smtClean="0"/>
              <a:t>Click to edit Master subtitle style</a:t>
            </a:r>
            <a:endParaRPr lang="en-US" dirty="0"/>
          </a:p>
        </p:txBody>
      </p:sp>
      <p:sp>
        <p:nvSpPr>
          <p:cNvPr id="7" name="Freeform 6"/>
          <p:cNvSpPr>
            <a:spLocks noChangeAspect="1" noEditPoints="1"/>
          </p:cNvSpPr>
          <p:nvPr userDrawn="1"/>
        </p:nvSpPr>
        <p:spPr bwMode="auto">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24" tIns="45661" rIns="91324" bIns="45661" numCol="1" anchor="t" anchorCtr="0" compatLnSpc="1">
            <a:prstTxWarp prst="textNoShape">
              <a:avLst/>
            </a:prstTxWarp>
          </a:bodyPr>
          <a:lstStyle/>
          <a:p>
            <a:pPr defTabSz="931316"/>
            <a:endParaRPr lang="en-US">
              <a:solidFill>
                <a:srgbClr val="FFFFFF"/>
              </a:solidFill>
            </a:endParaRPr>
          </a:p>
        </p:txBody>
      </p:sp>
    </p:spTree>
    <p:extLst>
      <p:ext uri="{BB962C8B-B14F-4D97-AF65-F5344CB8AC3E}">
        <p14:creationId xmlns:p14="http://schemas.microsoft.com/office/powerpoint/2010/main" val="274677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69" y="6415314"/>
            <a:ext cx="3938217" cy="372394"/>
          </a:xfrm>
          <a:prstGeom prst="rect">
            <a:avLst/>
          </a:prstGeom>
        </p:spPr>
        <p:txBody>
          <a:bodyPr vert="horz" lIns="0" tIns="0" rIns="0" bIns="0" rtlCol="0" anchor="b" anchorCtr="0"/>
          <a:lstStyle>
            <a:lvl1pPr algn="l">
              <a:defRPr sz="1100">
                <a:solidFill>
                  <a:schemeClr val="tx1"/>
                </a:solidFill>
              </a:defRPr>
            </a:lvl1pPr>
          </a:lstStyle>
          <a:p>
            <a:pPr defTabSz="1109034"/>
            <a:r>
              <a:rPr lang="en-US" smtClean="0">
                <a:solidFill>
                  <a:srgbClr val="000000"/>
                </a:solidFill>
              </a:rPr>
              <a:t>Microsoft Confidential</a:t>
            </a:r>
            <a:endParaRPr lang="en-US" dirty="0" smtClean="0">
              <a:solidFill>
                <a:srgbClr val="000000"/>
              </a:solidFill>
            </a:endParaRPr>
          </a:p>
        </p:txBody>
      </p:sp>
      <p:sp>
        <p:nvSpPr>
          <p:cNvPr id="7" name="Slide Number Placeholder 4"/>
          <p:cNvSpPr>
            <a:spLocks noGrp="1"/>
          </p:cNvSpPr>
          <p:nvPr>
            <p:ph type="sldNum" sz="quarter" idx="4"/>
          </p:nvPr>
        </p:nvSpPr>
        <p:spPr>
          <a:xfrm>
            <a:off x="518187" y="6415314"/>
            <a:ext cx="475004" cy="372394"/>
          </a:xfrm>
          <a:prstGeom prst="rect">
            <a:avLst/>
          </a:prstGeom>
        </p:spPr>
        <p:txBody>
          <a:bodyPr vert="horz" lIns="0" tIns="0" rIns="0" bIns="0" rtlCol="0" anchor="b" anchorCtr="0"/>
          <a:lstStyle>
            <a:lvl1pPr algn="l">
              <a:defRPr sz="1100">
                <a:solidFill>
                  <a:schemeClr val="tx1"/>
                </a:solidFill>
              </a:defRPr>
            </a:lvl1pPr>
          </a:lstStyle>
          <a:p>
            <a:pPr defTabSz="1109034"/>
            <a:fld id="{1AD4D6FE-0D95-422C-A401-E733BBF8EB07}" type="slidenum">
              <a:rPr lang="en-US" smtClean="0">
                <a:solidFill>
                  <a:srgbClr val="000000"/>
                </a:solidFill>
              </a:rPr>
              <a:pPr defTabSz="1109034"/>
              <a:t>‹#›</a:t>
            </a:fld>
            <a:endParaRPr lang="en-US" dirty="0">
              <a:solidFill>
                <a:srgbClr val="000000"/>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08" y="6372789"/>
            <a:ext cx="4130860" cy="544019"/>
          </a:xfrm>
          <a:prstGeom prst="rect">
            <a:avLst/>
          </a:prstGeom>
        </p:spPr>
      </p:pic>
    </p:spTree>
    <p:extLst>
      <p:ext uri="{BB962C8B-B14F-4D97-AF65-F5344CB8AC3E}">
        <p14:creationId xmlns:p14="http://schemas.microsoft.com/office/powerpoint/2010/main" val="41173569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3" name="Footer Placeholder 5"/>
          <p:cNvSpPr>
            <a:spLocks noGrp="1"/>
          </p:cNvSpPr>
          <p:nvPr>
            <p:ph type="ftr" sz="quarter" idx="3"/>
          </p:nvPr>
        </p:nvSpPr>
        <p:spPr>
          <a:xfrm>
            <a:off x="989569" y="6415314"/>
            <a:ext cx="3938217" cy="372394"/>
          </a:xfrm>
          <a:prstGeom prst="rect">
            <a:avLst/>
          </a:prstGeom>
        </p:spPr>
        <p:txBody>
          <a:bodyPr vert="horz" lIns="0" tIns="0" rIns="0" bIns="0" rtlCol="0" anchor="b" anchorCtr="0"/>
          <a:lstStyle>
            <a:lvl1pPr algn="l">
              <a:defRPr sz="1100">
                <a:solidFill>
                  <a:schemeClr val="tx1"/>
                </a:solidFill>
              </a:defRPr>
            </a:lvl1pPr>
          </a:lstStyle>
          <a:p>
            <a:pPr defTabSz="1109083"/>
            <a:endParaRPr lang="en-US">
              <a:solidFill>
                <a:srgbClr val="000000"/>
              </a:solidFill>
            </a:endParaRPr>
          </a:p>
        </p:txBody>
      </p:sp>
      <p:sp>
        <p:nvSpPr>
          <p:cNvPr id="4" name="Slide Number Placeholder 4"/>
          <p:cNvSpPr>
            <a:spLocks noGrp="1"/>
          </p:cNvSpPr>
          <p:nvPr>
            <p:ph type="sldNum" sz="quarter" idx="4"/>
          </p:nvPr>
        </p:nvSpPr>
        <p:spPr>
          <a:xfrm>
            <a:off x="518187" y="6415314"/>
            <a:ext cx="475004" cy="372394"/>
          </a:xfrm>
          <a:prstGeom prst="rect">
            <a:avLst/>
          </a:prstGeom>
        </p:spPr>
        <p:txBody>
          <a:bodyPr vert="horz" lIns="0" tIns="0" rIns="0" bIns="0" rtlCol="0" anchor="b" anchorCtr="0"/>
          <a:lstStyle>
            <a:lvl1pPr algn="l">
              <a:defRPr sz="1100">
                <a:solidFill>
                  <a:schemeClr val="tx1"/>
                </a:solidFill>
              </a:defRPr>
            </a:lvl1pPr>
          </a:lstStyle>
          <a:p>
            <a:pPr defTabSz="1109083"/>
            <a:fld id="{D2D58E55-CF64-4497-9333-9BB5462B052D}" type="slidenum">
              <a:rPr lang="en-US" smtClean="0">
                <a:solidFill>
                  <a:srgbClr val="000000"/>
                </a:solidFill>
              </a:rPr>
              <a:pPr defTabSz="1109083"/>
              <a:t>‹#›</a:t>
            </a:fld>
            <a:endParaRPr lang="en-US">
              <a:solidFill>
                <a:srgbClr val="000000"/>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08" y="6372789"/>
            <a:ext cx="4130860" cy="544019"/>
          </a:xfrm>
          <a:prstGeom prst="rect">
            <a:avLst/>
          </a:prstGeom>
        </p:spPr>
      </p:pic>
    </p:spTree>
    <p:extLst>
      <p:ext uri="{BB962C8B-B14F-4D97-AF65-F5344CB8AC3E}">
        <p14:creationId xmlns:p14="http://schemas.microsoft.com/office/powerpoint/2010/main" val="40064989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69" y="6415312"/>
            <a:ext cx="3938217" cy="372394"/>
          </a:xfrm>
          <a:prstGeom prst="rect">
            <a:avLst/>
          </a:prstGeom>
        </p:spPr>
        <p:txBody>
          <a:bodyPr vert="horz" lIns="0" tIns="0" rIns="0" bIns="0" rtlCol="0" anchor="b" anchorCtr="0"/>
          <a:lstStyle>
            <a:lvl1pPr algn="l">
              <a:defRPr sz="1100">
                <a:solidFill>
                  <a:schemeClr val="tx1"/>
                </a:solidFill>
              </a:defRPr>
            </a:lvl1pPr>
          </a:lstStyle>
          <a:p>
            <a:pPr defTabSz="1109319"/>
            <a:endParaRPr lang="en-US">
              <a:solidFill>
                <a:srgbClr val="000000"/>
              </a:solidFill>
            </a:endParaRPr>
          </a:p>
        </p:txBody>
      </p:sp>
      <p:sp>
        <p:nvSpPr>
          <p:cNvPr id="5" name="Slide Number Placeholder 4"/>
          <p:cNvSpPr>
            <a:spLocks noGrp="1"/>
          </p:cNvSpPr>
          <p:nvPr>
            <p:ph type="sldNum" sz="quarter" idx="4"/>
          </p:nvPr>
        </p:nvSpPr>
        <p:spPr>
          <a:xfrm>
            <a:off x="518187" y="6415312"/>
            <a:ext cx="475004" cy="372394"/>
          </a:xfrm>
          <a:prstGeom prst="rect">
            <a:avLst/>
          </a:prstGeom>
        </p:spPr>
        <p:txBody>
          <a:bodyPr vert="horz" lIns="0" tIns="0" rIns="0" bIns="0" rtlCol="0" anchor="b" anchorCtr="0"/>
          <a:lstStyle>
            <a:lvl1pPr algn="l">
              <a:defRPr sz="1100">
                <a:solidFill>
                  <a:schemeClr val="tx1"/>
                </a:solidFill>
              </a:defRPr>
            </a:lvl1pPr>
          </a:lstStyle>
          <a:p>
            <a:pPr defTabSz="1109319"/>
            <a:fld id="{D2D58E55-CF64-4497-9333-9BB5462B052D}" type="slidenum">
              <a:rPr lang="en-US" smtClean="0">
                <a:solidFill>
                  <a:srgbClr val="000000"/>
                </a:solidFill>
              </a:rPr>
              <a:pPr defTabSz="1109319"/>
              <a:t>‹#›</a:t>
            </a:fld>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08" y="6372789"/>
            <a:ext cx="4130860" cy="544019"/>
          </a:xfrm>
          <a:prstGeom prst="rect">
            <a:avLst/>
          </a:prstGeom>
        </p:spPr>
      </p:pic>
    </p:spTree>
    <p:extLst>
      <p:ext uri="{BB962C8B-B14F-4D97-AF65-F5344CB8AC3E}">
        <p14:creationId xmlns:p14="http://schemas.microsoft.com/office/powerpoint/2010/main" val="3822473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80"/>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558" tIns="146045" rIns="182558" bIns="146045"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558" tIns="146045" rIns="182558" bIns="146045"/>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2554"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wrap="square" lIns="182558" tIns="146045" rIns="182558" bIns="146045"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2554"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62" y="296864"/>
            <a:ext cx="11887199" cy="914400"/>
          </a:xfrm>
        </p:spPr>
        <p:txBody>
          <a:bodyPr vert="horz" lIns="182558" tIns="45638" rIns="182558" bIns="45638"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3" y="1211280"/>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558" tIns="146045" rIns="182558" bIns="146045">
            <a:noAutofit/>
          </a:bodyPr>
          <a:lstStyle>
            <a:lvl1pPr>
              <a:defRPr sz="3600"/>
            </a:lvl1pPr>
            <a:lvl2pPr>
              <a:defRPr sz="2800"/>
            </a:lvl2pPr>
            <a:lvl3pPr>
              <a:defRPr sz="2400"/>
            </a:lvl3pPr>
            <a:lvl4pPr>
              <a:defRPr sz="19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558" tIns="146045" rIns="182558" bIns="146045">
            <a:noAutofit/>
          </a:bodyPr>
          <a:lstStyle>
            <a:lvl1pPr algn="l" defTabSz="912554"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139"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274"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278" indent="0" algn="l" defTabSz="912554"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32" y="230125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61" y="230106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180" tIns="77588" rIns="155180" bIns="7758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6"/>
            <a:ext cx="11887200" cy="5483225"/>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71" y="6079050"/>
            <a:ext cx="11888787" cy="624843"/>
          </a:xfrm>
          <a:prstGeom prst="rect">
            <a:avLst/>
          </a:prstGeom>
          <a:noFill/>
          <a:ln w="12700">
            <a:noFill/>
            <a:miter lim="800000"/>
            <a:headEnd type="none" w="sm" len="sm"/>
            <a:tailEnd type="none" w="sm" len="sm"/>
          </a:ln>
          <a:effectLst/>
        </p:spPr>
        <p:txBody>
          <a:bodyPr vert="horz" wrap="square" lIns="182558" tIns="146045" rIns="182558" bIns="146045" numCol="1" anchor="t" anchorCtr="0" compatLnSpc="1">
            <a:prstTxWarp prst="textNoShape">
              <a:avLst/>
            </a:prstTxWarp>
            <a:spAutoFit/>
          </a:bodyPr>
          <a:lstStyle/>
          <a:p>
            <a:pPr defTabSz="930647"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0647"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558" tIns="146045" rIns="182558" bIns="146045" anchor="b">
            <a:noAutofit/>
          </a:bodyPr>
          <a:lstStyle>
            <a:lvl1pPr>
              <a:defRPr sz="19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59" y="2125680"/>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558" tIns="146045" rIns="182558" bIns="146045">
            <a:noAutofit/>
          </a:bodyPr>
          <a:lstStyle>
            <a:lvl1pPr>
              <a:defRPr sz="3600"/>
            </a:lvl1pPr>
            <a:lvl2pPr>
              <a:defRPr sz="2800"/>
            </a:lvl2pPr>
            <a:lvl3pPr>
              <a:defRPr sz="2400"/>
            </a:lvl3pPr>
            <a:lvl4pPr>
              <a:defRPr sz="19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558" tIns="146045" rIns="182558" bIns="146045">
            <a:noAutofit/>
          </a:bodyPr>
          <a:lstStyle>
            <a:lvl1pPr algn="l" defTabSz="912554"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139"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274"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278" indent="0" algn="l" defTabSz="912554"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80"/>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89" y="2473342"/>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279" tIns="45638" rIns="91279" bIns="45638"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80"/>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558" tIns="146045" rIns="182558" bIns="146045"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2" y="5783263"/>
            <a:ext cx="7315199" cy="914400"/>
          </a:xfrm>
        </p:spPr>
        <p:txBody>
          <a:bodyPr lIns="182558" tIns="146045" rIns="182558" bIns="146045"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5385" indent="0" algn="ctr">
              <a:buNone/>
              <a:defRPr>
                <a:solidFill>
                  <a:schemeClr val="tx1">
                    <a:tint val="75000"/>
                  </a:schemeClr>
                </a:solidFill>
              </a:defRPr>
            </a:lvl2pPr>
            <a:lvl3pPr marL="930766" indent="0" algn="ctr">
              <a:buNone/>
              <a:defRPr>
                <a:solidFill>
                  <a:schemeClr val="tx1">
                    <a:tint val="75000"/>
                  </a:schemeClr>
                </a:solidFill>
              </a:defRPr>
            </a:lvl3pPr>
            <a:lvl4pPr marL="1396155" indent="0" algn="ctr">
              <a:buNone/>
              <a:defRPr>
                <a:solidFill>
                  <a:schemeClr val="tx1">
                    <a:tint val="75000"/>
                  </a:schemeClr>
                </a:solidFill>
              </a:defRPr>
            </a:lvl4pPr>
            <a:lvl5pPr marL="1861534" indent="0" algn="ctr">
              <a:buNone/>
              <a:defRPr>
                <a:solidFill>
                  <a:schemeClr val="tx1">
                    <a:tint val="75000"/>
                  </a:schemeClr>
                </a:solidFill>
              </a:defRPr>
            </a:lvl5pPr>
            <a:lvl6pPr marL="2326918" indent="0" algn="ctr">
              <a:buNone/>
              <a:defRPr>
                <a:solidFill>
                  <a:schemeClr val="tx1">
                    <a:tint val="75000"/>
                  </a:schemeClr>
                </a:solidFill>
              </a:defRPr>
            </a:lvl6pPr>
            <a:lvl7pPr marL="2792300" indent="0" algn="ctr">
              <a:buNone/>
              <a:defRPr>
                <a:solidFill>
                  <a:schemeClr val="tx1">
                    <a:tint val="75000"/>
                  </a:schemeClr>
                </a:solidFill>
              </a:defRPr>
            </a:lvl7pPr>
            <a:lvl8pPr marL="3257686" indent="0" algn="ctr">
              <a:buNone/>
              <a:defRPr>
                <a:solidFill>
                  <a:schemeClr val="tx1">
                    <a:tint val="75000"/>
                  </a:schemeClr>
                </a:solidFill>
              </a:defRPr>
            </a:lvl8pPr>
            <a:lvl9pPr marL="3723068" indent="0" algn="ctr">
              <a:buNone/>
              <a:defRPr>
                <a:solidFill>
                  <a:schemeClr val="tx1">
                    <a:tint val="75000"/>
                  </a:schemeClr>
                </a:solidFill>
              </a:defRPr>
            </a:lvl9pPr>
          </a:lstStyle>
          <a:p>
            <a:r>
              <a:rPr lang="en-US" dirty="0" smtClean="0"/>
              <a:t>Click to edit Master subtitle style</a:t>
            </a:r>
            <a:endParaRPr lang="en-US" dirty="0"/>
          </a:p>
        </p:txBody>
      </p:sp>
      <p:sp>
        <p:nvSpPr>
          <p:cNvPr id="7" name="Freeform 6"/>
          <p:cNvSpPr>
            <a:spLocks noChangeAspect="1" noEditPoints="1"/>
          </p:cNvSpPr>
          <p:nvPr userDrawn="1"/>
        </p:nvSpPr>
        <p:spPr bwMode="auto">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279" tIns="45638" rIns="91279" bIns="45638" numCol="1" anchor="t" anchorCtr="0" compatLnSpc="1">
            <a:prstTxWarp prst="textNoShape">
              <a:avLst/>
            </a:prstTxWarp>
          </a:bodyPr>
          <a:lstStyle/>
          <a:p>
            <a:endParaRPr lang="en-US"/>
          </a:p>
        </p:txBody>
      </p:sp>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558" tIns="146045" rIns="182558" bIns="146045"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558" tIns="146045" rIns="182558" bIns="146045"/>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2554"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wrap="square" lIns="182558" tIns="146045" rIns="182558" bIns="146045"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62" y="296864"/>
            <a:ext cx="11887199" cy="914400"/>
          </a:xfrm>
        </p:spPr>
        <p:txBody>
          <a:bodyPr vert="horz" lIns="182558" tIns="45638" rIns="182558" bIns="45638"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3" y="1211280"/>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32" y="230125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61" y="230106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180" tIns="77588" rIns="155180" bIns="7758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558" tIns="146045" rIns="182558" bIns="146045"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6"/>
            <a:ext cx="11887200" cy="5483225"/>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71" y="6079050"/>
            <a:ext cx="11888787" cy="624843"/>
          </a:xfrm>
          <a:prstGeom prst="rect">
            <a:avLst/>
          </a:prstGeom>
          <a:noFill/>
          <a:ln w="12700">
            <a:noFill/>
            <a:miter lim="800000"/>
            <a:headEnd type="none" w="sm" len="sm"/>
            <a:tailEnd type="none" w="sm" len="sm"/>
          </a:ln>
          <a:effectLst/>
        </p:spPr>
        <p:txBody>
          <a:bodyPr vert="horz" wrap="square" lIns="182558" tIns="146045" rIns="182558" bIns="146045" numCol="1" anchor="t" anchorCtr="0" compatLnSpc="1">
            <a:prstTxWarp prst="textNoShape">
              <a:avLst/>
            </a:prstTxWarp>
            <a:spAutoFit/>
          </a:bodyPr>
          <a:lstStyle/>
          <a:p>
            <a:pPr defTabSz="930647"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0647"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558" tIns="146045" rIns="182558" bIns="146045" anchor="b">
            <a:noAutofit/>
          </a:bodyPr>
          <a:lstStyle>
            <a:lvl1pPr>
              <a:defRPr sz="19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59" y="2125680"/>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558" tIns="146045" rIns="182558" bIns="146045">
            <a:noAutofit/>
          </a:bodyPr>
          <a:lstStyle>
            <a:lvl1pPr>
              <a:defRPr sz="3600"/>
            </a:lvl1pPr>
            <a:lvl2pPr>
              <a:defRPr sz="2800"/>
            </a:lvl2pPr>
            <a:lvl3pPr>
              <a:defRPr sz="2400"/>
            </a:lvl3pPr>
            <a:lvl4pPr>
              <a:defRPr sz="19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558" tIns="146045" rIns="182558" bIns="146045">
            <a:noAutofit/>
          </a:bodyPr>
          <a:lstStyle>
            <a:lvl1pPr algn="l" defTabSz="912554"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139"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274"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278" indent="0" algn="l" defTabSz="912554"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80"/>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60" y="2125680"/>
            <a:ext cx="11887201"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558" tIns="146045" rIns="182558" bIns="146045"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558" tIns="146045" rIns="182558" bIns="146045"/>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2554"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wrap="square" lIns="182558" tIns="146045" rIns="182558" bIns="146045"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558" tIns="146045" rIns="182558" bIns="146045"/>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2554"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62" y="296864"/>
            <a:ext cx="11887199" cy="914400"/>
          </a:xfrm>
        </p:spPr>
        <p:txBody>
          <a:bodyPr vert="horz" lIns="182558" tIns="45638" rIns="182558" bIns="45638"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3" y="1211280"/>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32" y="230125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61" y="230106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180" tIns="77588" rIns="155180" bIns="7758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6"/>
            <a:ext cx="11887200" cy="5483225"/>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71" y="6079050"/>
            <a:ext cx="11888787" cy="624843"/>
          </a:xfrm>
          <a:prstGeom prst="rect">
            <a:avLst/>
          </a:prstGeom>
          <a:noFill/>
          <a:ln w="12700">
            <a:noFill/>
            <a:miter lim="800000"/>
            <a:headEnd type="none" w="sm" len="sm"/>
            <a:tailEnd type="none" w="sm" len="sm"/>
          </a:ln>
          <a:effectLst/>
        </p:spPr>
        <p:txBody>
          <a:bodyPr vert="horz" wrap="square" lIns="182558" tIns="146045" rIns="182558" bIns="146045" numCol="1" anchor="t" anchorCtr="0" compatLnSpc="1">
            <a:prstTxWarp prst="textNoShape">
              <a:avLst/>
            </a:prstTxWarp>
            <a:spAutoFit/>
          </a:bodyPr>
          <a:lstStyle/>
          <a:p>
            <a:pPr defTabSz="930647"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0647"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57"/>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558" tIns="146045" rIns="182558" bIns="146045" anchor="b">
            <a:noAutofit/>
          </a:bodyPr>
          <a:lstStyle>
            <a:lvl1pPr>
              <a:defRPr sz="19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59" y="2125680"/>
            <a:ext cx="11887199" cy="912813"/>
          </a:xfrm>
        </p:spPr>
        <p:txBody>
          <a:bodyPr/>
          <a:lstStyle>
            <a:lvl1pPr>
              <a:defRPr sz="5300"/>
            </a:lvl1pPr>
          </a:lstStyle>
          <a:p>
            <a:r>
              <a:rPr lang="en-US" dirty="0" smtClean="0"/>
              <a:t>Click to edit master title style</a:t>
            </a:r>
            <a:endParaRPr lang="en-US" dirty="0"/>
          </a:p>
        </p:txBody>
      </p:sp>
    </p:spTree>
    <p:extLst>
      <p:ext uri="{BB962C8B-B14F-4D97-AF65-F5344CB8AC3E}">
        <p14:creationId xmlns:p14="http://schemas.microsoft.com/office/powerpoint/2010/main" val="25854647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8286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wrap="square" lIns="182558" tIns="146045" rIns="182558" bIns="146045"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2554"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3" y="2125663"/>
            <a:ext cx="8229601" cy="4572000"/>
          </a:xfrm>
        </p:spPr>
        <p:txBody>
          <a:bodyPr lIns="182558" tIns="146045" rIns="182558" bIns="146045">
            <a:noAutofit/>
          </a:bodyPr>
          <a:lstStyle>
            <a:lvl1pPr>
              <a:defRPr sz="3600"/>
            </a:lvl1pPr>
            <a:lvl2pPr>
              <a:defRPr sz="2800"/>
            </a:lvl2pPr>
            <a:lvl3pPr>
              <a:defRPr sz="2400"/>
            </a:lvl3pPr>
            <a:lvl4pPr>
              <a:defRPr sz="19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558" tIns="146045" rIns="182558" bIns="146045">
            <a:noAutofit/>
          </a:bodyPr>
          <a:lstStyle>
            <a:lvl1pPr algn="l" defTabSz="912554"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139"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274" indent="0" algn="l" defTabSz="912554"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8278" indent="0" algn="l" defTabSz="912554"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68030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80"/>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44219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558" tIns="146045" rIns="182558" bIns="146045"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723383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558" tIns="146045" rIns="182558" bIns="146045"/>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2554"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48272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wrap="square" lIns="182558" tIns="146045" rIns="182558" bIns="146045"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3"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9797738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62" y="296864"/>
            <a:ext cx="11887199" cy="914400"/>
          </a:xfrm>
        </p:spPr>
        <p:txBody>
          <a:bodyPr vert="horz" lIns="182558" tIns="45638" rIns="182558" bIns="45638"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9933711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3" y="1211280"/>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5459391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080998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0911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32" y="230125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61" y="230106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1074"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933335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215" tIns="0" rIns="248215"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0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62" y="296864"/>
            <a:ext cx="11887199" cy="914400"/>
          </a:xfrm>
        </p:spPr>
        <p:txBody>
          <a:bodyPr vert="horz" lIns="182558" tIns="45638" rIns="182558" bIns="45638" rtlCol="0" anchor="t">
            <a:noAutofit/>
          </a:bodyPr>
          <a:lstStyle>
            <a:lvl1pPr>
              <a:defRPr lang="en-US" sz="49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180" tIns="77588" rIns="155180" bIns="7758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248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66"/>
            <a:ext cx="11887200" cy="5483225"/>
          </a:xfrm>
          <a:prstGeom prst="rect">
            <a:avLst/>
          </a:prstGeom>
        </p:spPr>
        <p:txBody>
          <a:bodyPr/>
          <a:lstStyle>
            <a:lvl1pPr marL="289999" indent="-28999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491" indent="-28049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496" indent="-28999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691" indent="-2281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6884" indent="-228196">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610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71" y="6079050"/>
            <a:ext cx="11888787" cy="624843"/>
          </a:xfrm>
          <a:prstGeom prst="rect">
            <a:avLst/>
          </a:prstGeom>
          <a:noFill/>
          <a:ln w="12700">
            <a:noFill/>
            <a:miter lim="800000"/>
            <a:headEnd type="none" w="sm" len="sm"/>
            <a:tailEnd type="none" w="sm" len="sm"/>
          </a:ln>
          <a:effectLst/>
        </p:spPr>
        <p:txBody>
          <a:bodyPr vert="horz" wrap="square" lIns="182558" tIns="146045" rIns="182558" bIns="146045" numCol="1" anchor="t" anchorCtr="0" compatLnSpc="1">
            <a:prstTxWarp prst="textNoShape">
              <a:avLst/>
            </a:prstTxWarp>
            <a:spAutoFit/>
          </a:bodyPr>
          <a:lstStyle/>
          <a:p>
            <a:pPr defTabSz="930647"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0647"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57"/>
            <a:ext cx="3288506" cy="704445"/>
          </a:xfrm>
          <a:prstGeom prst="rect">
            <a:avLst/>
          </a:prstGeom>
        </p:spPr>
      </p:pic>
    </p:spTree>
    <p:extLst>
      <p:ext uri="{BB962C8B-B14F-4D97-AF65-F5344CB8AC3E}">
        <p14:creationId xmlns:p14="http://schemas.microsoft.com/office/powerpoint/2010/main" val="25309866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Walkin 1">
    <p:spTree>
      <p:nvGrpSpPr>
        <p:cNvPr id="1" name=""/>
        <p:cNvGrpSpPr/>
        <p:nvPr/>
      </p:nvGrpSpPr>
      <p:grpSpPr>
        <a:xfrm>
          <a:off x="0" y="0"/>
          <a:ext cx="0" cy="0"/>
          <a:chOff x="0" y="0"/>
          <a:chExt cx="0" cy="0"/>
        </a:xfrm>
      </p:grpSpPr>
      <p:sp>
        <p:nvSpPr>
          <p:cNvPr id="11" name="Title 1"/>
          <p:cNvSpPr>
            <a:spLocks noGrp="1"/>
          </p:cNvSpPr>
          <p:nvPr>
            <p:ph type="ctrTitle"/>
          </p:nvPr>
        </p:nvSpPr>
        <p:spPr>
          <a:xfrm>
            <a:off x="518204" y="1039359"/>
            <a:ext cx="5698973" cy="1214432"/>
          </a:xfrm>
        </p:spPr>
        <p:txBody>
          <a:bodyPr>
            <a:normAutofit/>
          </a:bodyPr>
          <a:lstStyle>
            <a:lvl1pPr>
              <a:lnSpc>
                <a:spcPct val="90000"/>
              </a:lnSpc>
              <a:defRPr sz="4900">
                <a:gradFill>
                  <a:gsLst>
                    <a:gs pos="0">
                      <a:schemeClr val="accent2"/>
                    </a:gs>
                    <a:gs pos="86000">
                      <a:schemeClr val="accent2"/>
                    </a:gs>
                  </a:gsLst>
                  <a:lin ang="5400000" scaled="0"/>
                </a:gradFill>
                <a:effectLst/>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518191" y="3996632"/>
            <a:ext cx="5700051"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133" indent="0" algn="ctr">
              <a:buNone/>
              <a:defRPr>
                <a:solidFill>
                  <a:schemeClr val="tx1">
                    <a:tint val="75000"/>
                  </a:schemeClr>
                </a:solidFill>
              </a:defRPr>
            </a:lvl2pPr>
            <a:lvl3pPr marL="1108254" indent="0" algn="ctr">
              <a:buNone/>
              <a:defRPr>
                <a:solidFill>
                  <a:schemeClr val="tx1">
                    <a:tint val="75000"/>
                  </a:schemeClr>
                </a:solidFill>
              </a:defRPr>
            </a:lvl3pPr>
            <a:lvl4pPr marL="1662393" indent="0" algn="ctr">
              <a:buNone/>
              <a:defRPr>
                <a:solidFill>
                  <a:schemeClr val="tx1">
                    <a:tint val="75000"/>
                  </a:schemeClr>
                </a:solidFill>
              </a:defRPr>
            </a:lvl4pPr>
            <a:lvl5pPr marL="2216524" indent="0" algn="ctr">
              <a:buNone/>
              <a:defRPr>
                <a:solidFill>
                  <a:schemeClr val="tx1">
                    <a:tint val="75000"/>
                  </a:schemeClr>
                </a:solidFill>
              </a:defRPr>
            </a:lvl5pPr>
            <a:lvl6pPr marL="2770657" indent="0" algn="ctr">
              <a:buNone/>
              <a:defRPr>
                <a:solidFill>
                  <a:schemeClr val="tx1">
                    <a:tint val="75000"/>
                  </a:schemeClr>
                </a:solidFill>
              </a:defRPr>
            </a:lvl6pPr>
            <a:lvl7pPr marL="3324784" indent="0" algn="ctr">
              <a:buNone/>
              <a:defRPr>
                <a:solidFill>
                  <a:schemeClr val="tx1">
                    <a:tint val="75000"/>
                  </a:schemeClr>
                </a:solidFill>
              </a:defRPr>
            </a:lvl7pPr>
            <a:lvl8pPr marL="3878913" indent="0" algn="ctr">
              <a:buNone/>
              <a:defRPr>
                <a:solidFill>
                  <a:schemeClr val="tx1">
                    <a:tint val="75000"/>
                  </a:schemeClr>
                </a:solidFill>
              </a:defRPr>
            </a:lvl8pPr>
            <a:lvl9pPr marL="4433050"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6"/>
          <p:cNvSpPr>
            <a:spLocks noGrp="1"/>
          </p:cNvSpPr>
          <p:nvPr>
            <p:ph type="body" sz="quarter" idx="10" hasCustomPrompt="1"/>
          </p:nvPr>
        </p:nvSpPr>
        <p:spPr>
          <a:xfrm>
            <a:off x="517113" y="777183"/>
            <a:ext cx="3048664" cy="240136"/>
          </a:xfrm>
        </p:spPr>
        <p:txBody>
          <a:bodyPr/>
          <a:lstStyle>
            <a:lvl1pPr marL="0" indent="0" algn="l" defTabSz="1108254"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descr="VS Photo.png"/>
          <p:cNvPicPr>
            <a:picLocks noChangeAspect="1"/>
          </p:cNvPicPr>
          <p:nvPr/>
        </p:nvPicPr>
        <p:blipFill>
          <a:blip r:embed="rId2" cstate="email"/>
          <a:srcRect t="2124" b="1821"/>
          <a:stretch>
            <a:fillRect/>
          </a:stretch>
        </p:blipFill>
        <p:spPr>
          <a:xfrm>
            <a:off x="518191" y="2402749"/>
            <a:ext cx="3306011" cy="158693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5522" y="155434"/>
            <a:ext cx="4703112" cy="1791408"/>
          </a:xfrm>
          <a:prstGeom prst="rect">
            <a:avLst/>
          </a:prstGeom>
        </p:spPr>
      </p:pic>
    </p:spTree>
    <p:extLst>
      <p:ext uri="{BB962C8B-B14F-4D97-AF65-F5344CB8AC3E}">
        <p14:creationId xmlns:p14="http://schemas.microsoft.com/office/powerpoint/2010/main" val="377160983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Walkin 2">
    <p:spTree>
      <p:nvGrpSpPr>
        <p:cNvPr id="1" name=""/>
        <p:cNvGrpSpPr/>
        <p:nvPr/>
      </p:nvGrpSpPr>
      <p:grpSpPr>
        <a:xfrm>
          <a:off x="0" y="0"/>
          <a:ext cx="0" cy="0"/>
          <a:chOff x="0" y="0"/>
          <a:chExt cx="0" cy="0"/>
        </a:xfrm>
      </p:grpSpPr>
      <p:sp>
        <p:nvSpPr>
          <p:cNvPr id="5" name="Title 1"/>
          <p:cNvSpPr>
            <a:spLocks noGrp="1"/>
          </p:cNvSpPr>
          <p:nvPr>
            <p:ph type="ctrTitle"/>
          </p:nvPr>
        </p:nvSpPr>
        <p:spPr>
          <a:xfrm>
            <a:off x="519287"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9" name="Subtitle 2"/>
          <p:cNvSpPr>
            <a:spLocks noGrp="1"/>
          </p:cNvSpPr>
          <p:nvPr>
            <p:ph type="subTitle" idx="1"/>
          </p:nvPr>
        </p:nvSpPr>
        <p:spPr>
          <a:xfrm>
            <a:off x="518209"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133" indent="0" algn="ctr">
              <a:buNone/>
              <a:defRPr>
                <a:solidFill>
                  <a:schemeClr val="tx1">
                    <a:tint val="75000"/>
                  </a:schemeClr>
                </a:solidFill>
              </a:defRPr>
            </a:lvl2pPr>
            <a:lvl3pPr marL="1108254" indent="0" algn="ctr">
              <a:buNone/>
              <a:defRPr>
                <a:solidFill>
                  <a:schemeClr val="tx1">
                    <a:tint val="75000"/>
                  </a:schemeClr>
                </a:solidFill>
              </a:defRPr>
            </a:lvl3pPr>
            <a:lvl4pPr marL="1662393" indent="0" algn="ctr">
              <a:buNone/>
              <a:defRPr>
                <a:solidFill>
                  <a:schemeClr val="tx1">
                    <a:tint val="75000"/>
                  </a:schemeClr>
                </a:solidFill>
              </a:defRPr>
            </a:lvl4pPr>
            <a:lvl5pPr marL="2216524" indent="0" algn="ctr">
              <a:buNone/>
              <a:defRPr>
                <a:solidFill>
                  <a:schemeClr val="tx1">
                    <a:tint val="75000"/>
                  </a:schemeClr>
                </a:solidFill>
              </a:defRPr>
            </a:lvl5pPr>
            <a:lvl6pPr marL="2770657" indent="0" algn="ctr">
              <a:buNone/>
              <a:defRPr>
                <a:solidFill>
                  <a:schemeClr val="tx1">
                    <a:tint val="75000"/>
                  </a:schemeClr>
                </a:solidFill>
              </a:defRPr>
            </a:lvl6pPr>
            <a:lvl7pPr marL="3324784" indent="0" algn="ctr">
              <a:buNone/>
              <a:defRPr>
                <a:solidFill>
                  <a:schemeClr val="tx1">
                    <a:tint val="75000"/>
                  </a:schemeClr>
                </a:solidFill>
              </a:defRPr>
            </a:lvl7pPr>
            <a:lvl8pPr marL="3878913" indent="0" algn="ctr">
              <a:buNone/>
              <a:defRPr>
                <a:solidFill>
                  <a:schemeClr val="tx1">
                    <a:tint val="75000"/>
                  </a:schemeClr>
                </a:solidFill>
              </a:defRPr>
            </a:lvl8pPr>
            <a:lvl9pPr marL="4433050" indent="0" algn="ctr">
              <a:buNone/>
              <a:defRPr>
                <a:solidFill>
                  <a:schemeClr val="tx1">
                    <a:tint val="75000"/>
                  </a:schemeClr>
                </a:solidFill>
              </a:defRPr>
            </a:lvl9pPr>
          </a:lstStyle>
          <a:p>
            <a:r>
              <a:rPr lang="en-US" smtClean="0"/>
              <a:t>Click to edit Master subtitle style</a:t>
            </a:r>
            <a:endParaRPr lang="en-US" dirty="0"/>
          </a:p>
        </p:txBody>
      </p:sp>
      <p:sp>
        <p:nvSpPr>
          <p:cNvPr id="10" name="Text Placeholder 6"/>
          <p:cNvSpPr>
            <a:spLocks noGrp="1"/>
          </p:cNvSpPr>
          <p:nvPr>
            <p:ph type="body" sz="quarter" idx="10" hasCustomPrompt="1"/>
          </p:nvPr>
        </p:nvSpPr>
        <p:spPr>
          <a:xfrm>
            <a:off x="518186" y="2402771"/>
            <a:ext cx="3048664" cy="240136"/>
          </a:xfrm>
        </p:spPr>
        <p:txBody>
          <a:bodyPr/>
          <a:lstStyle>
            <a:lvl1pPr marL="0" indent="0" algn="l" defTabSz="1108254"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9"/>
            <a:ext cx="4130860" cy="544019"/>
          </a:xfrm>
          <a:prstGeom prst="rect">
            <a:avLst/>
          </a:prstGeom>
        </p:spPr>
      </p:pic>
    </p:spTree>
    <p:extLst>
      <p:ext uri="{BB962C8B-B14F-4D97-AF65-F5344CB8AC3E}">
        <p14:creationId xmlns:p14="http://schemas.microsoft.com/office/powerpoint/2010/main" val="33269395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518209"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518209"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133" indent="0" algn="ctr">
              <a:buNone/>
              <a:defRPr>
                <a:solidFill>
                  <a:schemeClr val="tx1">
                    <a:tint val="75000"/>
                  </a:schemeClr>
                </a:solidFill>
              </a:defRPr>
            </a:lvl2pPr>
            <a:lvl3pPr marL="1108254" indent="0" algn="ctr">
              <a:buNone/>
              <a:defRPr>
                <a:solidFill>
                  <a:schemeClr val="tx1">
                    <a:tint val="75000"/>
                  </a:schemeClr>
                </a:solidFill>
              </a:defRPr>
            </a:lvl3pPr>
            <a:lvl4pPr marL="1662393" indent="0" algn="ctr">
              <a:buNone/>
              <a:defRPr>
                <a:solidFill>
                  <a:schemeClr val="tx1">
                    <a:tint val="75000"/>
                  </a:schemeClr>
                </a:solidFill>
              </a:defRPr>
            </a:lvl4pPr>
            <a:lvl5pPr marL="2216524" indent="0" algn="ctr">
              <a:buNone/>
              <a:defRPr>
                <a:solidFill>
                  <a:schemeClr val="tx1">
                    <a:tint val="75000"/>
                  </a:schemeClr>
                </a:solidFill>
              </a:defRPr>
            </a:lvl5pPr>
            <a:lvl6pPr marL="2770657" indent="0" algn="ctr">
              <a:buNone/>
              <a:defRPr>
                <a:solidFill>
                  <a:schemeClr val="tx1">
                    <a:tint val="75000"/>
                  </a:schemeClr>
                </a:solidFill>
              </a:defRPr>
            </a:lvl6pPr>
            <a:lvl7pPr marL="3324784" indent="0" algn="ctr">
              <a:buNone/>
              <a:defRPr>
                <a:solidFill>
                  <a:schemeClr val="tx1">
                    <a:tint val="75000"/>
                  </a:schemeClr>
                </a:solidFill>
              </a:defRPr>
            </a:lvl7pPr>
            <a:lvl8pPr marL="3878913" indent="0" algn="ctr">
              <a:buNone/>
              <a:defRPr>
                <a:solidFill>
                  <a:schemeClr val="tx1">
                    <a:tint val="75000"/>
                  </a:schemeClr>
                </a:solidFill>
              </a:defRPr>
            </a:lvl8pPr>
            <a:lvl9pPr marL="4433050"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518186" y="2402771"/>
            <a:ext cx="3048664" cy="240136"/>
          </a:xfrm>
        </p:spPr>
        <p:txBody>
          <a:bodyPr/>
          <a:lstStyle>
            <a:lvl1pPr marL="0" indent="0" algn="l" defTabSz="1108254"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9"/>
            <a:ext cx="4130860" cy="544019"/>
          </a:xfrm>
          <a:prstGeom prst="rect">
            <a:avLst/>
          </a:prstGeom>
        </p:spPr>
      </p:pic>
    </p:spTree>
    <p:extLst>
      <p:ext uri="{BB962C8B-B14F-4D97-AF65-F5344CB8AC3E}">
        <p14:creationId xmlns:p14="http://schemas.microsoft.com/office/powerpoint/2010/main" val="29068151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12" name="Title 1"/>
          <p:cNvSpPr>
            <a:spLocks noGrp="1"/>
          </p:cNvSpPr>
          <p:nvPr>
            <p:ph type="ctrTitle"/>
          </p:nvPr>
        </p:nvSpPr>
        <p:spPr>
          <a:xfrm>
            <a:off x="1470000" y="1942941"/>
            <a:ext cx="10448294" cy="1553823"/>
          </a:xfrm>
        </p:spPr>
        <p:txBody>
          <a:bodyPr anchor="ctr" anchorCtr="0">
            <a:noAutofit/>
          </a:bodyPr>
          <a:lstStyle>
            <a:lvl1pPr algn="r">
              <a:lnSpc>
                <a:spcPct val="90000"/>
              </a:lnSpc>
              <a:defRPr sz="4900">
                <a:effectLst/>
              </a:defRPr>
            </a:lvl1pPr>
          </a:lstStyle>
          <a:p>
            <a:r>
              <a:rPr lang="en-US" smtClean="0"/>
              <a:t>Click to edit Master title style</a:t>
            </a:r>
            <a:endParaRPr lang="en-US" dirty="0"/>
          </a:p>
        </p:txBody>
      </p:sp>
      <p:sp>
        <p:nvSpPr>
          <p:cNvPr id="5"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6"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832718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9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254"/>
            <a:r>
              <a:rPr lang="en-US" smtClean="0">
                <a:solidFill>
                  <a:srgbClr val="000000"/>
                </a:solidFill>
              </a:rPr>
              <a:t>Microsoft Confidential</a:t>
            </a:r>
            <a:endParaRPr lang="en-US" dirty="0" smtClean="0">
              <a:solidFill>
                <a:srgbClr val="000000"/>
              </a:solidFill>
            </a:endParaRPr>
          </a:p>
        </p:txBody>
      </p:sp>
      <p:sp>
        <p:nvSpPr>
          <p:cNvPr id="7"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254"/>
            <a:fld id="{1AD4D6FE-0D95-422C-A401-E733BBF8EB07}" type="slidenum">
              <a:rPr lang="en-US" smtClean="0">
                <a:solidFill>
                  <a:srgbClr val="000000"/>
                </a:solidFill>
              </a:rPr>
              <a:pPr defTabSz="1108254"/>
              <a:t>‹#›</a:t>
            </a:fld>
            <a:endParaRPr lang="en-US" dirty="0">
              <a:solidFill>
                <a:srgbClr val="000000"/>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2848787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91" y="234775"/>
            <a:ext cx="11400103" cy="734047"/>
          </a:xfrm>
        </p:spPr>
        <p:txBody>
          <a:bodyPr/>
          <a:lstStyle>
            <a:lvl1pPr>
              <a:defRPr sz="5300"/>
            </a:lvl1pPr>
          </a:lstStyle>
          <a:p>
            <a:r>
              <a:rPr lang="en-US" dirty="0" smtClean="0"/>
              <a:t>Click to edit Master title style</a:t>
            </a:r>
            <a:endParaRPr lang="en-US" dirty="0"/>
          </a:p>
        </p:txBody>
      </p:sp>
      <p:sp>
        <p:nvSpPr>
          <p:cNvPr id="3" name="Content Placeholder 2"/>
          <p:cNvSpPr>
            <a:spLocks noGrp="1"/>
          </p:cNvSpPr>
          <p:nvPr>
            <p:ph idx="1"/>
          </p:nvPr>
        </p:nvSpPr>
        <p:spPr>
          <a:xfrm>
            <a:off x="518191" y="1476636"/>
            <a:ext cx="11400103" cy="4818451"/>
          </a:xfrm>
        </p:spPr>
        <p:txBody>
          <a:bodyPr>
            <a:norm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6"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5040988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92" y="1476622"/>
            <a:ext cx="5596413" cy="2583784"/>
          </a:xfrm>
        </p:spPr>
        <p:txBody>
          <a:bodyPr/>
          <a:lstStyle>
            <a:lvl1pPr marL="412072" indent="-412072">
              <a:lnSpc>
                <a:spcPct val="90000"/>
              </a:lnSpc>
              <a:defRPr sz="3400"/>
            </a:lvl1pPr>
            <a:lvl2pPr marL="816124" indent="-394430">
              <a:lnSpc>
                <a:spcPct val="90000"/>
              </a:lnSpc>
              <a:defRPr sz="2900"/>
            </a:lvl2pPr>
            <a:lvl3pPr marL="1156043" indent="-349538">
              <a:lnSpc>
                <a:spcPct val="90000"/>
              </a:lnSpc>
              <a:defRPr sz="2400"/>
            </a:lvl3pPr>
            <a:lvl4pPr marL="1487942" indent="-331902">
              <a:lnSpc>
                <a:spcPct val="90000"/>
              </a:lnSpc>
              <a:defRPr sz="2200"/>
            </a:lvl4pPr>
            <a:lvl5pPr marL="1837484" indent="-339917">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80" y="1476622"/>
            <a:ext cx="5596413" cy="2583784"/>
          </a:xfrm>
        </p:spPr>
        <p:txBody>
          <a:bodyPr/>
          <a:lstStyle>
            <a:lvl1pPr marL="421691" indent="-421691">
              <a:lnSpc>
                <a:spcPct val="90000"/>
              </a:lnSpc>
              <a:defRPr sz="3400"/>
            </a:lvl1pPr>
            <a:lvl2pPr marL="816124" indent="-412072">
              <a:lnSpc>
                <a:spcPct val="90000"/>
              </a:lnSpc>
              <a:defRPr sz="2900"/>
            </a:lvl2pPr>
            <a:lvl3pPr marL="1165662" indent="-367171">
              <a:lnSpc>
                <a:spcPct val="90000"/>
              </a:lnSpc>
              <a:defRPr sz="2400"/>
            </a:lvl3pPr>
            <a:lvl4pPr marL="1487942" indent="-322285">
              <a:lnSpc>
                <a:spcPct val="90000"/>
              </a:lnSpc>
              <a:defRPr sz="2200"/>
            </a:lvl4pPr>
            <a:lvl5pPr marL="1837484" indent="-331902">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7"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7657126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61" y="3040063"/>
            <a:ext cx="6400801" cy="914400"/>
          </a:xfrm>
        </p:spPr>
        <p:txBody>
          <a:bodyPr vert="horz" wrap="square" lIns="182558" tIns="146045" rIns="182558" bIns="146045"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2554"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43" y="1211280"/>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92" y="1760530"/>
            <a:ext cx="5596413" cy="415498"/>
          </a:xfrm>
        </p:spPr>
        <p:txBody>
          <a:bodyPr anchor="b"/>
          <a:lstStyle>
            <a:lvl1pPr marL="0" indent="0">
              <a:lnSpc>
                <a:spcPct val="90000"/>
              </a:lnSpc>
              <a:spcBef>
                <a:spcPts val="0"/>
              </a:spcBef>
              <a:buNone/>
              <a:defRPr sz="3000" b="1"/>
            </a:lvl1pPr>
            <a:lvl2pPr marL="554133" indent="0">
              <a:buNone/>
              <a:defRPr sz="2400" b="1"/>
            </a:lvl2pPr>
            <a:lvl3pPr marL="1108254" indent="0">
              <a:buNone/>
              <a:defRPr sz="2200" b="1"/>
            </a:lvl3pPr>
            <a:lvl4pPr marL="1662393" indent="0">
              <a:buNone/>
              <a:defRPr sz="1900" b="1"/>
            </a:lvl4pPr>
            <a:lvl5pPr marL="2216524" indent="0">
              <a:buNone/>
              <a:defRPr sz="1900" b="1"/>
            </a:lvl5pPr>
            <a:lvl6pPr marL="2770657" indent="0">
              <a:buNone/>
              <a:defRPr sz="1900" b="1"/>
            </a:lvl6pPr>
            <a:lvl7pPr marL="3324784" indent="0">
              <a:buNone/>
              <a:defRPr sz="1900" b="1"/>
            </a:lvl7pPr>
            <a:lvl8pPr marL="3878913" indent="0">
              <a:buNone/>
              <a:defRPr sz="1900" b="1"/>
            </a:lvl8pPr>
            <a:lvl9pPr marL="4433050"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18191" y="2248267"/>
            <a:ext cx="5596413" cy="1900686"/>
          </a:xfrm>
        </p:spPr>
        <p:txBody>
          <a:bodyPr/>
          <a:lstStyle>
            <a:lvl1pPr marL="341521" indent="-341521">
              <a:defRPr sz="2800"/>
            </a:lvl1pPr>
            <a:lvl2pPr marL="681439" indent="-322285">
              <a:defRPr sz="2400"/>
            </a:lvl2pPr>
            <a:lvl3pPr marL="986085" indent="-295022">
              <a:defRPr sz="2200"/>
            </a:lvl3pPr>
            <a:lvl4pPr marL="1273085" indent="-277390">
              <a:defRPr sz="2100"/>
            </a:lvl4pPr>
            <a:lvl5pPr marL="1550475" indent="-250127">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60" y="1760530"/>
            <a:ext cx="5599432" cy="415498"/>
          </a:xfrm>
        </p:spPr>
        <p:txBody>
          <a:bodyPr anchor="b"/>
          <a:lstStyle>
            <a:lvl1pPr marL="0" indent="0">
              <a:lnSpc>
                <a:spcPct val="90000"/>
              </a:lnSpc>
              <a:spcBef>
                <a:spcPts val="0"/>
              </a:spcBef>
              <a:buNone/>
              <a:defRPr sz="3000" b="1"/>
            </a:lvl1pPr>
            <a:lvl2pPr marL="554133" indent="0">
              <a:buNone/>
              <a:defRPr sz="2400" b="1"/>
            </a:lvl2pPr>
            <a:lvl3pPr marL="1108254" indent="0">
              <a:buNone/>
              <a:defRPr sz="2200" b="1"/>
            </a:lvl3pPr>
            <a:lvl4pPr marL="1662393" indent="0">
              <a:buNone/>
              <a:defRPr sz="1900" b="1"/>
            </a:lvl4pPr>
            <a:lvl5pPr marL="2216524" indent="0">
              <a:buNone/>
              <a:defRPr sz="1900" b="1"/>
            </a:lvl5pPr>
            <a:lvl6pPr marL="2770657" indent="0">
              <a:buNone/>
              <a:defRPr sz="1900" b="1"/>
            </a:lvl6pPr>
            <a:lvl7pPr marL="3324784" indent="0">
              <a:buNone/>
              <a:defRPr sz="1900" b="1"/>
            </a:lvl7pPr>
            <a:lvl8pPr marL="3878913" indent="0">
              <a:buNone/>
              <a:defRPr sz="1900" b="1"/>
            </a:lvl8pPr>
            <a:lvl9pPr marL="4433050"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317564" y="2248267"/>
            <a:ext cx="5600731" cy="1900686"/>
          </a:xfrm>
        </p:spPr>
        <p:txBody>
          <a:bodyPr/>
          <a:lstStyle>
            <a:lvl1pPr marL="359159" indent="-359159">
              <a:defRPr sz="2800"/>
            </a:lvl1pPr>
            <a:lvl2pPr marL="691059" indent="-331902">
              <a:defRPr sz="2400"/>
            </a:lvl2pPr>
            <a:lvl3pPr marL="995702" indent="-296626">
              <a:defRPr sz="2200"/>
            </a:lvl3pPr>
            <a:lvl4pPr marL="1273085" indent="-287009">
              <a:defRPr sz="2100"/>
            </a:lvl4pPr>
            <a:lvl5pPr marL="1550475" indent="-26777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10"/>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9" name="Slide Number Placeholder 4"/>
          <p:cNvSpPr>
            <a:spLocks noGrp="1"/>
          </p:cNvSpPr>
          <p:nvPr>
            <p:ph type="sldNum" sz="quarter" idx="11"/>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75672036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5"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37624400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Only" preserve="1">
  <p:cSld name="Title Only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5"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spTree>
    <p:extLst>
      <p:ext uri="{BB962C8B-B14F-4D97-AF65-F5344CB8AC3E}">
        <p14:creationId xmlns:p14="http://schemas.microsoft.com/office/powerpoint/2010/main" val="131558625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5"/>
          <p:cNvSpPr>
            <a:spLocks noGrp="1"/>
          </p:cNvSpPr>
          <p:nvPr>
            <p:ph type="ftr" sz="quarter" idx="3"/>
          </p:nvPr>
        </p:nvSpPr>
        <p:spPr>
          <a:xfrm>
            <a:off x="989574" y="6415321"/>
            <a:ext cx="3938218" cy="372394"/>
          </a:xfrm>
          <a:prstGeom prst="rect">
            <a:avLst/>
          </a:prstGeom>
        </p:spPr>
        <p:txBody>
          <a:bodyPr vert="horz" lIns="0" tIns="0" rIns="0" bIns="0" rtlCol="0" anchor="b" anchorCtr="0"/>
          <a:lstStyle>
            <a:lvl1pPr algn="l">
              <a:defRPr sz="1100">
                <a:solidFill>
                  <a:schemeClr val="tx1"/>
                </a:solidFill>
              </a:defRPr>
            </a:lvl1pPr>
          </a:lstStyle>
          <a:p>
            <a:pPr defTabSz="1108304"/>
            <a:endParaRPr lang="en-US">
              <a:solidFill>
                <a:srgbClr val="000000"/>
              </a:solidFill>
            </a:endParaRPr>
          </a:p>
        </p:txBody>
      </p:sp>
      <p:sp>
        <p:nvSpPr>
          <p:cNvPr id="4" name="Slide Number Placeholder 4"/>
          <p:cNvSpPr>
            <a:spLocks noGrp="1"/>
          </p:cNvSpPr>
          <p:nvPr>
            <p:ph type="sldNum" sz="quarter" idx="4"/>
          </p:nvPr>
        </p:nvSpPr>
        <p:spPr>
          <a:xfrm>
            <a:off x="518187" y="6415321"/>
            <a:ext cx="475004" cy="372394"/>
          </a:xfrm>
          <a:prstGeom prst="rect">
            <a:avLst/>
          </a:prstGeom>
        </p:spPr>
        <p:txBody>
          <a:bodyPr vert="horz" lIns="0" tIns="0" rIns="0" bIns="0" rtlCol="0" anchor="b" anchorCtr="0"/>
          <a:lstStyle>
            <a:lvl1pPr algn="l">
              <a:defRPr sz="1100">
                <a:solidFill>
                  <a:schemeClr val="tx1"/>
                </a:solidFill>
              </a:defRPr>
            </a:lvl1pPr>
          </a:lstStyle>
          <a:p>
            <a:pPr defTabSz="1108304"/>
            <a:fld id="{D2D58E55-CF64-4497-9333-9BB5462B052D}" type="slidenum">
              <a:rPr lang="en-US" smtClean="0">
                <a:solidFill>
                  <a:srgbClr val="000000"/>
                </a:solidFill>
              </a:rPr>
              <a:pPr defTabSz="1108304"/>
              <a:t>‹#›</a:t>
            </a:fld>
            <a:endParaRPr lang="en-US">
              <a:solidFill>
                <a:srgbClr val="000000"/>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77462856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3798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8F57B"/>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91" y="1439647"/>
            <a:ext cx="11400103"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5"/>
            <a:ext cx="12436476" cy="631450"/>
          </a:xfrm>
          <a:solidFill>
            <a:srgbClr val="FFFF99"/>
          </a:solidFill>
        </p:spPr>
        <p:txBody>
          <a:bodyPr wrap="square" lIns="184711" tIns="92356" rIns="184711" bIns="92356"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716113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41" y="2172854"/>
            <a:ext cx="10571003" cy="8032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6" y="3963569"/>
            <a:ext cx="8705533" cy="540148"/>
          </a:xfrm>
        </p:spPr>
        <p:txBody>
          <a:bodyPr/>
          <a:lstStyle>
            <a:lvl1pPr marL="0" indent="0" algn="ctr">
              <a:buNone/>
              <a:defRPr>
                <a:solidFill>
                  <a:schemeClr val="tx1">
                    <a:tint val="75000"/>
                  </a:schemeClr>
                </a:solidFill>
              </a:defRPr>
            </a:lvl1pPr>
            <a:lvl2pPr marL="554149" indent="0" algn="ctr">
              <a:buNone/>
              <a:defRPr>
                <a:solidFill>
                  <a:schemeClr val="tx1">
                    <a:tint val="75000"/>
                  </a:schemeClr>
                </a:solidFill>
              </a:defRPr>
            </a:lvl2pPr>
            <a:lvl3pPr marL="1108304" indent="0" algn="ctr">
              <a:buNone/>
              <a:defRPr>
                <a:solidFill>
                  <a:schemeClr val="tx1">
                    <a:tint val="75000"/>
                  </a:schemeClr>
                </a:solidFill>
              </a:defRPr>
            </a:lvl3pPr>
            <a:lvl4pPr marL="1662461" indent="0" algn="ctr">
              <a:buNone/>
              <a:defRPr>
                <a:solidFill>
                  <a:schemeClr val="tx1">
                    <a:tint val="75000"/>
                  </a:schemeClr>
                </a:solidFill>
              </a:defRPr>
            </a:lvl4pPr>
            <a:lvl5pPr marL="2216613" indent="0" algn="ctr">
              <a:buNone/>
              <a:defRPr>
                <a:solidFill>
                  <a:schemeClr val="tx1">
                    <a:tint val="75000"/>
                  </a:schemeClr>
                </a:solidFill>
              </a:defRPr>
            </a:lvl5pPr>
            <a:lvl6pPr marL="2770764" indent="0" algn="ctr">
              <a:buNone/>
              <a:defRPr>
                <a:solidFill>
                  <a:schemeClr val="tx1">
                    <a:tint val="75000"/>
                  </a:schemeClr>
                </a:solidFill>
              </a:defRPr>
            </a:lvl6pPr>
            <a:lvl7pPr marL="3324917" indent="0" algn="ctr">
              <a:buNone/>
              <a:defRPr>
                <a:solidFill>
                  <a:schemeClr val="tx1">
                    <a:tint val="75000"/>
                  </a:schemeClr>
                </a:solidFill>
              </a:defRPr>
            </a:lvl7pPr>
            <a:lvl8pPr marL="3879073" indent="0" algn="ctr">
              <a:buNone/>
              <a:defRPr>
                <a:solidFill>
                  <a:schemeClr val="tx1">
                    <a:tint val="75000"/>
                  </a:schemeClr>
                </a:solidFill>
              </a:defRPr>
            </a:lvl8pPr>
            <a:lvl9pPr marL="443322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9"/>
            <a:ext cx="2901844" cy="372394"/>
          </a:xfrm>
          <a:prstGeom prst="rect">
            <a:avLst/>
          </a:prstGeom>
        </p:spPr>
        <p:txBody>
          <a:bodyPr lIns="110832" tIns="55414" rIns="110832" bIns="55414"/>
          <a:lstStyle/>
          <a:p>
            <a:pPr defTabSz="1108304"/>
            <a:fld id="{96B8463A-0E44-46E0-821F-A8BC45798922}" type="datetimeFigureOut">
              <a:rPr lang="en-US" sz="2200" smtClean="0">
                <a:solidFill>
                  <a:srgbClr val="000000"/>
                </a:solidFill>
              </a:rPr>
              <a:pPr defTabSz="1108304"/>
              <a:t>9/28/2015</a:t>
            </a:fld>
            <a:endParaRPr lang="en-US" sz="2200">
              <a:solidFill>
                <a:srgbClr val="000000"/>
              </a:solidFill>
            </a:endParaRPr>
          </a:p>
        </p:txBody>
      </p:sp>
      <p:sp>
        <p:nvSpPr>
          <p:cNvPr id="5" name="Footer Placeholder 4"/>
          <p:cNvSpPr>
            <a:spLocks noGrp="1"/>
          </p:cNvSpPr>
          <p:nvPr>
            <p:ph type="ftr" sz="quarter" idx="11"/>
          </p:nvPr>
        </p:nvSpPr>
        <p:spPr>
          <a:xfrm>
            <a:off x="4249129" y="6482899"/>
            <a:ext cx="3938218" cy="372394"/>
          </a:xfrm>
          <a:prstGeom prst="rect">
            <a:avLst/>
          </a:prstGeom>
        </p:spPr>
        <p:txBody>
          <a:bodyPr lIns="110832" tIns="55414" rIns="110832" bIns="55414"/>
          <a:lstStyle/>
          <a:p>
            <a:pPr defTabSz="1108304"/>
            <a:endParaRPr lang="en-US" sz="2200">
              <a:solidFill>
                <a:srgbClr val="000000"/>
              </a:solidFill>
            </a:endParaRPr>
          </a:p>
        </p:txBody>
      </p:sp>
      <p:sp>
        <p:nvSpPr>
          <p:cNvPr id="6" name="Slide Number Placeholder 5"/>
          <p:cNvSpPr>
            <a:spLocks noGrp="1"/>
          </p:cNvSpPr>
          <p:nvPr>
            <p:ph type="sldNum" sz="quarter" idx="12"/>
          </p:nvPr>
        </p:nvSpPr>
        <p:spPr>
          <a:xfrm>
            <a:off x="8912808" y="6482899"/>
            <a:ext cx="2901844" cy="372394"/>
          </a:xfrm>
          <a:prstGeom prst="rect">
            <a:avLst/>
          </a:prstGeom>
        </p:spPr>
        <p:txBody>
          <a:bodyPr lIns="110832" tIns="55414" rIns="110832" bIns="55414"/>
          <a:lstStyle/>
          <a:p>
            <a:pPr defTabSz="1108304"/>
            <a:fld id="{D2D58E55-CF64-4497-9333-9BB5462B052D}" type="slidenum">
              <a:rPr lang="en-US" sz="2200" smtClean="0">
                <a:solidFill>
                  <a:srgbClr val="000000"/>
                </a:solidFill>
              </a:rPr>
              <a:pPr defTabSz="1108304"/>
              <a:t>‹#›</a:t>
            </a:fld>
            <a:endParaRPr lang="en-US" sz="2200">
              <a:solidFill>
                <a:srgbClr val="000000"/>
              </a:solidFill>
            </a:endParaRPr>
          </a:p>
        </p:txBody>
      </p:sp>
    </p:spTree>
    <p:extLst>
      <p:ext uri="{BB962C8B-B14F-4D97-AF65-F5344CB8AC3E}">
        <p14:creationId xmlns:p14="http://schemas.microsoft.com/office/powerpoint/2010/main" val="38248033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400103"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5"/>
          <p:cNvSpPr>
            <a:spLocks noGrp="1"/>
          </p:cNvSpPr>
          <p:nvPr>
            <p:ph type="ftr" sz="quarter" idx="3"/>
          </p:nvPr>
        </p:nvSpPr>
        <p:spPr>
          <a:xfrm>
            <a:off x="992914" y="6416553"/>
            <a:ext cx="2954433" cy="372394"/>
          </a:xfrm>
          <a:prstGeom prst="rect">
            <a:avLst/>
          </a:prstGeom>
        </p:spPr>
        <p:txBody>
          <a:bodyPr vert="horz" lIns="0" tIns="0" rIns="0" bIns="0" rtlCol="0" anchor="b" anchorCtr="0"/>
          <a:lstStyle>
            <a:lvl1pPr algn="l">
              <a:defRPr sz="1100">
                <a:solidFill>
                  <a:schemeClr val="tx1"/>
                </a:solidFill>
              </a:defRPr>
            </a:lvl1pPr>
          </a:lstStyle>
          <a:p>
            <a:pPr defTabSz="1108254"/>
            <a:r>
              <a:rPr lang="en-US" smtClean="0">
                <a:solidFill>
                  <a:srgbClr val="000000"/>
                </a:solidFill>
              </a:rPr>
              <a:t>Microsoft Confidential</a:t>
            </a:r>
            <a:endParaRPr lang="en-US" dirty="0" smtClean="0">
              <a:solidFill>
                <a:srgbClr val="000000"/>
              </a:solidFill>
            </a:endParaRPr>
          </a:p>
        </p:txBody>
      </p:sp>
      <p:sp>
        <p:nvSpPr>
          <p:cNvPr id="6" name="Slide Number Placeholder 4"/>
          <p:cNvSpPr>
            <a:spLocks noGrp="1"/>
          </p:cNvSpPr>
          <p:nvPr>
            <p:ph type="sldNum" sz="quarter" idx="4"/>
          </p:nvPr>
        </p:nvSpPr>
        <p:spPr>
          <a:xfrm>
            <a:off x="528040" y="6416553"/>
            <a:ext cx="356346" cy="372394"/>
          </a:xfrm>
          <a:prstGeom prst="rect">
            <a:avLst/>
          </a:prstGeom>
        </p:spPr>
        <p:txBody>
          <a:bodyPr vert="horz" lIns="0" tIns="0" rIns="0" bIns="0" rtlCol="0" anchor="b" anchorCtr="0"/>
          <a:lstStyle>
            <a:lvl1pPr algn="l">
              <a:defRPr sz="1100">
                <a:solidFill>
                  <a:schemeClr val="tx1"/>
                </a:solidFill>
              </a:defRPr>
            </a:lvl1pPr>
          </a:lstStyle>
          <a:p>
            <a:pPr defTabSz="1108254"/>
            <a:fld id="{1AD4D6FE-0D95-422C-A401-E733BBF8EB07}" type="slidenum">
              <a:rPr lang="en-US" smtClean="0">
                <a:solidFill>
                  <a:srgbClr val="000000"/>
                </a:solidFill>
              </a:rPr>
              <a:pPr defTabSz="1108254"/>
              <a:t>‹#›</a:t>
            </a:fld>
            <a:endParaRPr lang="en-US" dirty="0">
              <a:solidFill>
                <a:srgbClr val="000000"/>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613" y="6372789"/>
            <a:ext cx="4130860" cy="544019"/>
          </a:xfrm>
          <a:prstGeom prst="rect">
            <a:avLst/>
          </a:prstGeom>
        </p:spPr>
      </p:pic>
    </p:spTree>
    <p:extLst>
      <p:ext uri="{BB962C8B-B14F-4D97-AF65-F5344CB8AC3E}">
        <p14:creationId xmlns:p14="http://schemas.microsoft.com/office/powerpoint/2010/main" val="20133430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Walkin 1">
    <p:spTree>
      <p:nvGrpSpPr>
        <p:cNvPr id="1" name=""/>
        <p:cNvGrpSpPr/>
        <p:nvPr/>
      </p:nvGrpSpPr>
      <p:grpSpPr>
        <a:xfrm>
          <a:off x="0" y="0"/>
          <a:ext cx="0" cy="0"/>
          <a:chOff x="0" y="0"/>
          <a:chExt cx="0" cy="0"/>
        </a:xfrm>
      </p:grpSpPr>
      <p:sp>
        <p:nvSpPr>
          <p:cNvPr id="11" name="Title 1"/>
          <p:cNvSpPr>
            <a:spLocks noGrp="1"/>
          </p:cNvSpPr>
          <p:nvPr>
            <p:ph type="ctrTitle"/>
          </p:nvPr>
        </p:nvSpPr>
        <p:spPr>
          <a:xfrm>
            <a:off x="518204" y="1039359"/>
            <a:ext cx="5698973" cy="1214432"/>
          </a:xfrm>
        </p:spPr>
        <p:txBody>
          <a:bodyPr>
            <a:normAutofit/>
          </a:bodyPr>
          <a:lstStyle>
            <a:lvl1pPr>
              <a:lnSpc>
                <a:spcPct val="90000"/>
              </a:lnSpc>
              <a:defRPr sz="4900">
                <a:gradFill>
                  <a:gsLst>
                    <a:gs pos="0">
                      <a:schemeClr val="accent2"/>
                    </a:gs>
                    <a:gs pos="86000">
                      <a:schemeClr val="accent2"/>
                    </a:gs>
                  </a:gsLst>
                  <a:lin ang="5400000" scaled="0"/>
                </a:gradFill>
                <a:effectLst/>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518191" y="3996630"/>
            <a:ext cx="5700051"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250" indent="0" algn="ctr">
              <a:buNone/>
              <a:defRPr>
                <a:solidFill>
                  <a:schemeClr val="tx1">
                    <a:tint val="75000"/>
                  </a:schemeClr>
                </a:solidFill>
              </a:defRPr>
            </a:lvl2pPr>
            <a:lvl3pPr marL="1108491" indent="0" algn="ctr">
              <a:buNone/>
              <a:defRPr>
                <a:solidFill>
                  <a:schemeClr val="tx1">
                    <a:tint val="75000"/>
                  </a:schemeClr>
                </a:solidFill>
              </a:defRPr>
            </a:lvl3pPr>
            <a:lvl4pPr marL="1662746" indent="0" algn="ctr">
              <a:buNone/>
              <a:defRPr>
                <a:solidFill>
                  <a:schemeClr val="tx1">
                    <a:tint val="75000"/>
                  </a:schemeClr>
                </a:solidFill>
              </a:defRPr>
            </a:lvl4pPr>
            <a:lvl5pPr marL="2216995" indent="0" algn="ctr">
              <a:buNone/>
              <a:defRPr>
                <a:solidFill>
                  <a:schemeClr val="tx1">
                    <a:tint val="75000"/>
                  </a:schemeClr>
                </a:solidFill>
              </a:defRPr>
            </a:lvl5pPr>
            <a:lvl6pPr marL="2771247" indent="0" algn="ctr">
              <a:buNone/>
              <a:defRPr>
                <a:solidFill>
                  <a:schemeClr val="tx1">
                    <a:tint val="75000"/>
                  </a:schemeClr>
                </a:solidFill>
              </a:defRPr>
            </a:lvl6pPr>
            <a:lvl7pPr marL="3325492" indent="0" algn="ctr">
              <a:buNone/>
              <a:defRPr>
                <a:solidFill>
                  <a:schemeClr val="tx1">
                    <a:tint val="75000"/>
                  </a:schemeClr>
                </a:solidFill>
              </a:defRPr>
            </a:lvl7pPr>
            <a:lvl8pPr marL="3879741" indent="0" algn="ctr">
              <a:buNone/>
              <a:defRPr>
                <a:solidFill>
                  <a:schemeClr val="tx1">
                    <a:tint val="75000"/>
                  </a:schemeClr>
                </a:solidFill>
              </a:defRPr>
            </a:lvl8pPr>
            <a:lvl9pPr marL="4433992"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6"/>
          <p:cNvSpPr>
            <a:spLocks noGrp="1"/>
          </p:cNvSpPr>
          <p:nvPr>
            <p:ph type="body" sz="quarter" idx="10" hasCustomPrompt="1"/>
          </p:nvPr>
        </p:nvSpPr>
        <p:spPr>
          <a:xfrm>
            <a:off x="517113" y="777181"/>
            <a:ext cx="3048664" cy="240136"/>
          </a:xfrm>
        </p:spPr>
        <p:txBody>
          <a:bodyPr/>
          <a:lstStyle>
            <a:lvl1pPr marL="0" indent="0" algn="l" defTabSz="1108491"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descr="VS Photo.png"/>
          <p:cNvPicPr>
            <a:picLocks noChangeAspect="1"/>
          </p:cNvPicPr>
          <p:nvPr/>
        </p:nvPicPr>
        <p:blipFill>
          <a:blip r:embed="rId2" cstate="email"/>
          <a:srcRect t="2124" b="1821"/>
          <a:stretch>
            <a:fillRect/>
          </a:stretch>
        </p:blipFill>
        <p:spPr>
          <a:xfrm>
            <a:off x="518191" y="2402749"/>
            <a:ext cx="3306011" cy="158693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5522" y="155434"/>
            <a:ext cx="4703112" cy="1791408"/>
          </a:xfrm>
          <a:prstGeom prst="rect">
            <a:avLst/>
          </a:prstGeom>
        </p:spPr>
      </p:pic>
    </p:spTree>
    <p:extLst>
      <p:ext uri="{BB962C8B-B14F-4D97-AF65-F5344CB8AC3E}">
        <p14:creationId xmlns:p14="http://schemas.microsoft.com/office/powerpoint/2010/main" val="11208486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Walkin 2">
    <p:spTree>
      <p:nvGrpSpPr>
        <p:cNvPr id="1" name=""/>
        <p:cNvGrpSpPr/>
        <p:nvPr/>
      </p:nvGrpSpPr>
      <p:grpSpPr>
        <a:xfrm>
          <a:off x="0" y="0"/>
          <a:ext cx="0" cy="0"/>
          <a:chOff x="0" y="0"/>
          <a:chExt cx="0" cy="0"/>
        </a:xfrm>
      </p:grpSpPr>
      <p:sp>
        <p:nvSpPr>
          <p:cNvPr id="5" name="Title 1"/>
          <p:cNvSpPr>
            <a:spLocks noGrp="1"/>
          </p:cNvSpPr>
          <p:nvPr>
            <p:ph type="ctrTitle"/>
          </p:nvPr>
        </p:nvSpPr>
        <p:spPr>
          <a:xfrm>
            <a:off x="519284" y="2664938"/>
            <a:ext cx="10447935" cy="544019"/>
          </a:xfrm>
        </p:spPr>
        <p:txBody>
          <a:bodyPr>
            <a:noAutofit/>
          </a:bodyPr>
          <a:lstStyle>
            <a:lvl1pPr>
              <a:lnSpc>
                <a:spcPct val="90000"/>
              </a:lnSpc>
              <a:defRPr sz="4900">
                <a:gradFill>
                  <a:gsLst>
                    <a:gs pos="0">
                      <a:schemeClr val="accent2"/>
                    </a:gs>
                    <a:gs pos="86000">
                      <a:schemeClr val="accent2"/>
                    </a:gs>
                  </a:gsLst>
                  <a:lin ang="5400000" scaled="0"/>
                </a:gradFill>
                <a:effectLst/>
              </a:defRPr>
            </a:lvl1pPr>
          </a:lstStyle>
          <a:p>
            <a:r>
              <a:rPr lang="en-US" smtClean="0"/>
              <a:t>Click to edit Master title style</a:t>
            </a:r>
            <a:endParaRPr lang="en-US" dirty="0"/>
          </a:p>
        </p:txBody>
      </p:sp>
      <p:sp>
        <p:nvSpPr>
          <p:cNvPr id="9" name="Subtitle 2"/>
          <p:cNvSpPr>
            <a:spLocks noGrp="1"/>
          </p:cNvSpPr>
          <p:nvPr>
            <p:ph type="subTitle" idx="1"/>
          </p:nvPr>
        </p:nvSpPr>
        <p:spPr>
          <a:xfrm>
            <a:off x="518207" y="3286674"/>
            <a:ext cx="10447935" cy="470856"/>
          </a:xfrm>
        </p:spPr>
        <p:txBody>
          <a:bodyPr>
            <a:noAutofit/>
          </a:bodyPr>
          <a:lstStyle>
            <a:lvl1pPr marL="0" indent="0" algn="l">
              <a:lnSpc>
                <a:spcPct val="90000"/>
              </a:lnSpc>
              <a:spcBef>
                <a:spcPts val="0"/>
              </a:spcBef>
              <a:buNone/>
              <a:defRPr sz="2400">
                <a:gradFill>
                  <a:gsLst>
                    <a:gs pos="0">
                      <a:schemeClr val="accent2"/>
                    </a:gs>
                    <a:gs pos="86000">
                      <a:schemeClr val="accent2"/>
                    </a:gs>
                  </a:gsLst>
                  <a:lin ang="5400000" scaled="0"/>
                </a:gradFill>
              </a:defRPr>
            </a:lvl1pPr>
            <a:lvl2pPr marL="554250" indent="0" algn="ctr">
              <a:buNone/>
              <a:defRPr>
                <a:solidFill>
                  <a:schemeClr val="tx1">
                    <a:tint val="75000"/>
                  </a:schemeClr>
                </a:solidFill>
              </a:defRPr>
            </a:lvl2pPr>
            <a:lvl3pPr marL="1108491" indent="0" algn="ctr">
              <a:buNone/>
              <a:defRPr>
                <a:solidFill>
                  <a:schemeClr val="tx1">
                    <a:tint val="75000"/>
                  </a:schemeClr>
                </a:solidFill>
              </a:defRPr>
            </a:lvl3pPr>
            <a:lvl4pPr marL="1662746" indent="0" algn="ctr">
              <a:buNone/>
              <a:defRPr>
                <a:solidFill>
                  <a:schemeClr val="tx1">
                    <a:tint val="75000"/>
                  </a:schemeClr>
                </a:solidFill>
              </a:defRPr>
            </a:lvl4pPr>
            <a:lvl5pPr marL="2216995" indent="0" algn="ctr">
              <a:buNone/>
              <a:defRPr>
                <a:solidFill>
                  <a:schemeClr val="tx1">
                    <a:tint val="75000"/>
                  </a:schemeClr>
                </a:solidFill>
              </a:defRPr>
            </a:lvl5pPr>
            <a:lvl6pPr marL="2771247" indent="0" algn="ctr">
              <a:buNone/>
              <a:defRPr>
                <a:solidFill>
                  <a:schemeClr val="tx1">
                    <a:tint val="75000"/>
                  </a:schemeClr>
                </a:solidFill>
              </a:defRPr>
            </a:lvl6pPr>
            <a:lvl7pPr marL="3325492" indent="0" algn="ctr">
              <a:buNone/>
              <a:defRPr>
                <a:solidFill>
                  <a:schemeClr val="tx1">
                    <a:tint val="75000"/>
                  </a:schemeClr>
                </a:solidFill>
              </a:defRPr>
            </a:lvl7pPr>
            <a:lvl8pPr marL="3879741" indent="0" algn="ctr">
              <a:buNone/>
              <a:defRPr>
                <a:solidFill>
                  <a:schemeClr val="tx1">
                    <a:tint val="75000"/>
                  </a:schemeClr>
                </a:solidFill>
              </a:defRPr>
            </a:lvl8pPr>
            <a:lvl9pPr marL="4433992" indent="0" algn="ctr">
              <a:buNone/>
              <a:defRPr>
                <a:solidFill>
                  <a:schemeClr val="tx1">
                    <a:tint val="75000"/>
                  </a:schemeClr>
                </a:solidFill>
              </a:defRPr>
            </a:lvl9pPr>
          </a:lstStyle>
          <a:p>
            <a:r>
              <a:rPr lang="en-US" smtClean="0"/>
              <a:t>Click to edit Master subtitle style</a:t>
            </a:r>
            <a:endParaRPr lang="en-US" dirty="0"/>
          </a:p>
        </p:txBody>
      </p:sp>
      <p:sp>
        <p:nvSpPr>
          <p:cNvPr id="10" name="Text Placeholder 6"/>
          <p:cNvSpPr>
            <a:spLocks noGrp="1"/>
          </p:cNvSpPr>
          <p:nvPr>
            <p:ph type="body" sz="quarter" idx="10" hasCustomPrompt="1"/>
          </p:nvPr>
        </p:nvSpPr>
        <p:spPr>
          <a:xfrm>
            <a:off x="518186" y="2402769"/>
            <a:ext cx="3048664" cy="240136"/>
          </a:xfrm>
        </p:spPr>
        <p:txBody>
          <a:bodyPr/>
          <a:lstStyle>
            <a:lvl1pPr marL="0" indent="0" algn="l" defTabSz="1108491" rtl="0" eaLnBrk="1" latinLnBrk="0" hangingPunct="1">
              <a:lnSpc>
                <a:spcPct val="90000"/>
              </a:lnSpc>
              <a:spcBef>
                <a:spcPts val="0"/>
              </a:spcBef>
              <a:buFontTx/>
              <a:buNone/>
              <a:defRPr lang="en-US" sz="1700" kern="1200" dirty="0" smtClean="0">
                <a:solidFill>
                  <a:schemeClr val="accent2"/>
                </a:soli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5936" y="155449"/>
            <a:ext cx="4130860" cy="544019"/>
          </a:xfrm>
          <a:prstGeom prst="rect">
            <a:avLst/>
          </a:prstGeom>
        </p:spPr>
      </p:pic>
    </p:spTree>
    <p:extLst>
      <p:ext uri="{BB962C8B-B14F-4D97-AF65-F5344CB8AC3E}">
        <p14:creationId xmlns:p14="http://schemas.microsoft.com/office/powerpoint/2010/main" val="8354266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image" Target="../media/image6.jpg"/><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10.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image" Target="../media/image6.jpg"/><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11.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image" Target="../media/image7.png"/><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theme" Target="../theme/theme13.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theme" Target="../theme/theme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6" Type="http://schemas.openxmlformats.org/officeDocument/2006/relationships/theme" Target="../theme/theme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6" Type="http://schemas.openxmlformats.org/officeDocument/2006/relationships/theme" Target="../theme/theme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6"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558" tIns="146045" rIns="182558" bIns="14604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59" y="298450"/>
            <a:ext cx="11887199" cy="912813"/>
          </a:xfrm>
          <a:prstGeom prst="rect">
            <a:avLst/>
          </a:prstGeom>
        </p:spPr>
        <p:txBody>
          <a:bodyPr vert="horz" lIns="182558" tIns="45638" rIns="182558" bIns="45638"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 id="2147484408" r:id="rId16"/>
    <p:sldLayoutId id="2147484473" r:id="rId17"/>
    <p:sldLayoutId id="2147484474" r:id="rId18"/>
  </p:sldLayoutIdLst>
  <p:txStyles>
    <p:titleStyle>
      <a:lvl1pPr algn="l" defTabSz="912554"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2554"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2554" rtl="0" eaLnBrk="1" latinLnBrk="0" hangingPunct="1">
        <a:defRPr sz="1800" kern="1200">
          <a:solidFill>
            <a:schemeClr val="tx1"/>
          </a:solidFill>
          <a:latin typeface="+mn-lt"/>
          <a:ea typeface="+mn-ea"/>
          <a:cs typeface="+mn-cs"/>
        </a:defRPr>
      </a:lvl1pPr>
      <a:lvl2pPr marL="456274" algn="l" defTabSz="912554" rtl="0" eaLnBrk="1" latinLnBrk="0" hangingPunct="1">
        <a:defRPr sz="1800" kern="1200">
          <a:solidFill>
            <a:schemeClr val="tx1"/>
          </a:solidFill>
          <a:latin typeface="+mn-lt"/>
          <a:ea typeface="+mn-ea"/>
          <a:cs typeface="+mn-cs"/>
        </a:defRPr>
      </a:lvl2pPr>
      <a:lvl3pPr marL="912554" algn="l" defTabSz="912554" rtl="0" eaLnBrk="1" latinLnBrk="0" hangingPunct="1">
        <a:defRPr sz="1800" kern="1200">
          <a:solidFill>
            <a:schemeClr val="tx1"/>
          </a:solidFill>
          <a:latin typeface="+mn-lt"/>
          <a:ea typeface="+mn-ea"/>
          <a:cs typeface="+mn-cs"/>
        </a:defRPr>
      </a:lvl3pPr>
      <a:lvl4pPr marL="1368830" algn="l" defTabSz="912554" rtl="0" eaLnBrk="1" latinLnBrk="0" hangingPunct="1">
        <a:defRPr sz="1800" kern="1200">
          <a:solidFill>
            <a:schemeClr val="tx1"/>
          </a:solidFill>
          <a:latin typeface="+mn-lt"/>
          <a:ea typeface="+mn-ea"/>
          <a:cs typeface="+mn-cs"/>
        </a:defRPr>
      </a:lvl4pPr>
      <a:lvl5pPr marL="1825105" algn="l" defTabSz="912554" rtl="0" eaLnBrk="1" latinLnBrk="0" hangingPunct="1">
        <a:defRPr sz="1800" kern="1200">
          <a:solidFill>
            <a:schemeClr val="tx1"/>
          </a:solidFill>
          <a:latin typeface="+mn-lt"/>
          <a:ea typeface="+mn-ea"/>
          <a:cs typeface="+mn-cs"/>
        </a:defRPr>
      </a:lvl5pPr>
      <a:lvl6pPr marL="2281382" algn="l" defTabSz="912554" rtl="0" eaLnBrk="1" latinLnBrk="0" hangingPunct="1">
        <a:defRPr sz="1800" kern="1200">
          <a:solidFill>
            <a:schemeClr val="tx1"/>
          </a:solidFill>
          <a:latin typeface="+mn-lt"/>
          <a:ea typeface="+mn-ea"/>
          <a:cs typeface="+mn-cs"/>
        </a:defRPr>
      </a:lvl6pPr>
      <a:lvl7pPr marL="2737660" algn="l" defTabSz="912554" rtl="0" eaLnBrk="1" latinLnBrk="0" hangingPunct="1">
        <a:defRPr sz="1800" kern="1200">
          <a:solidFill>
            <a:schemeClr val="tx1"/>
          </a:solidFill>
          <a:latin typeface="+mn-lt"/>
          <a:ea typeface="+mn-ea"/>
          <a:cs typeface="+mn-cs"/>
        </a:defRPr>
      </a:lvl7pPr>
      <a:lvl8pPr marL="3193935" algn="l" defTabSz="912554" rtl="0" eaLnBrk="1" latinLnBrk="0" hangingPunct="1">
        <a:defRPr sz="1800" kern="1200">
          <a:solidFill>
            <a:schemeClr val="tx1"/>
          </a:solidFill>
          <a:latin typeface="+mn-lt"/>
          <a:ea typeface="+mn-ea"/>
          <a:cs typeface="+mn-cs"/>
        </a:defRPr>
      </a:lvl8pPr>
      <a:lvl9pPr marL="3650216" algn="l" defTabSz="91255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51" y="388590"/>
            <a:ext cx="9329787" cy="1398905"/>
          </a:xfrm>
          <a:prstGeom prst="rect">
            <a:avLst/>
          </a:prstGeom>
        </p:spPr>
        <p:txBody>
          <a:bodyPr vert="horz" lIns="93232" tIns="46619" rIns="93232" bIns="4661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3232" tIns="46619" rIns="93232" bIns="466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393571" y="6528223"/>
            <a:ext cx="1478837" cy="281727"/>
          </a:xfrm>
          <a:prstGeom prst="rect">
            <a:avLst/>
          </a:prstGeom>
        </p:spPr>
        <p:txBody>
          <a:bodyPr vert="horz" lIns="93232" tIns="46619" rIns="93232" bIns="46619" rtlCol="0" anchor="ctr"/>
          <a:lstStyle>
            <a:lvl1pPr algn="r">
              <a:defRPr sz="1000">
                <a:solidFill>
                  <a:schemeClr val="tx1">
                    <a:tint val="75000"/>
                  </a:schemeClr>
                </a:solidFill>
              </a:defRPr>
            </a:lvl1pPr>
          </a:lstStyle>
          <a:p>
            <a:pPr defTabSz="932322"/>
            <a:fld id="{03F41C87-7AD9-4845-A077-840E4A0F3F06}" type="datetimeFigureOut">
              <a:rPr lang="en-US" smtClean="0">
                <a:solidFill>
                  <a:prstClr val="white">
                    <a:tint val="75000"/>
                  </a:prstClr>
                </a:solidFill>
              </a:rPr>
              <a:pPr defTabSz="932322"/>
              <a:t>9/28/2015</a:t>
            </a:fld>
            <a:endParaRPr lang="en-US">
              <a:solidFill>
                <a:prstClr val="white">
                  <a:tint val="75000"/>
                </a:prstClr>
              </a:solidFill>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3232" tIns="46619" rIns="93232" bIns="46619" rtlCol="0" anchor="ctr"/>
          <a:lstStyle>
            <a:lvl1pPr algn="l">
              <a:defRPr sz="1000">
                <a:solidFill>
                  <a:schemeClr val="tx1">
                    <a:tint val="75000"/>
                  </a:schemeClr>
                </a:solidFill>
              </a:defRPr>
            </a:lvl1pPr>
          </a:lstStyle>
          <a:p>
            <a:pPr defTabSz="932322"/>
            <a:endParaRPr lang="en-US">
              <a:solidFill>
                <a:prstClr val="white">
                  <a:tint val="75000"/>
                </a:prstClr>
              </a:solidFill>
            </a:endParaRPr>
          </a:p>
        </p:txBody>
      </p:sp>
      <p:sp>
        <p:nvSpPr>
          <p:cNvPr id="6" name="Slide Number Placeholder 5"/>
          <p:cNvSpPr>
            <a:spLocks noGrp="1"/>
          </p:cNvSpPr>
          <p:nvPr>
            <p:ph type="sldNum" sz="quarter" idx="4"/>
          </p:nvPr>
        </p:nvSpPr>
        <p:spPr>
          <a:xfrm>
            <a:off x="10027904" y="6528223"/>
            <a:ext cx="855231" cy="281727"/>
          </a:xfrm>
          <a:prstGeom prst="rect">
            <a:avLst/>
          </a:prstGeom>
        </p:spPr>
        <p:txBody>
          <a:bodyPr vert="horz" lIns="93232" tIns="46619" rIns="93232" bIns="46619" rtlCol="0" anchor="ctr"/>
          <a:lstStyle>
            <a:lvl1pPr algn="r">
              <a:defRPr sz="1000">
                <a:solidFill>
                  <a:schemeClr val="tx1">
                    <a:tint val="75000"/>
                  </a:schemeClr>
                </a:solidFill>
              </a:defRPr>
            </a:lvl1pPr>
          </a:lstStyle>
          <a:p>
            <a:pPr defTabSz="932322"/>
            <a:fld id="{2A013F82-EE5E-44EE-A61D-E31C6657F26F}" type="slidenum">
              <a:rPr lang="en-US" smtClean="0">
                <a:solidFill>
                  <a:prstClr val="white">
                    <a:tint val="75000"/>
                  </a:prstClr>
                </a:solidFill>
              </a:rPr>
              <a:pPr defTabSz="932322"/>
              <a:t>‹#›</a:t>
            </a:fld>
            <a:endParaRPr lang="en-US">
              <a:solidFill>
                <a:prstClr val="white">
                  <a:tint val="75000"/>
                </a:prstClr>
              </a:solidFill>
            </a:endParaRPr>
          </a:p>
        </p:txBody>
      </p:sp>
    </p:spTree>
    <p:extLst>
      <p:ext uri="{BB962C8B-B14F-4D97-AF65-F5344CB8AC3E}">
        <p14:creationId xmlns:p14="http://schemas.microsoft.com/office/powerpoint/2010/main" val="2828544084"/>
      </p:ext>
    </p:extLst>
  </p:cSld>
  <p:clrMap bg1="dk1" tx1="lt1" bg2="dk2" tx2="lt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322" rtl="0" eaLnBrk="1" latinLnBrk="0" hangingPunct="1">
        <a:lnSpc>
          <a:spcPct val="90000"/>
        </a:lnSpc>
        <a:spcBef>
          <a:spcPct val="0"/>
        </a:spcBef>
        <a:buNone/>
        <a:defRPr sz="3700" kern="1200" spc="102" baseline="0">
          <a:solidFill>
            <a:schemeClr val="tx1"/>
          </a:solidFill>
          <a:latin typeface="+mj-lt"/>
          <a:ea typeface="+mj-ea"/>
          <a:cs typeface="+mj-cs"/>
        </a:defRPr>
      </a:lvl1pPr>
    </p:titleStyle>
    <p:bodyStyle>
      <a:lvl1pPr marL="228225" indent="-228225" algn="l" defTabSz="932322" rtl="0" eaLnBrk="1" latinLnBrk="0" hangingPunct="1">
        <a:lnSpc>
          <a:spcPct val="90000"/>
        </a:lnSpc>
        <a:spcBef>
          <a:spcPts val="1836"/>
        </a:spcBef>
        <a:buClr>
          <a:schemeClr val="accent1"/>
        </a:buClr>
        <a:buSzPct val="100000"/>
        <a:buFont typeface="Arial" pitchFamily="34" charset="0"/>
        <a:buChar char="•"/>
        <a:defRPr sz="2400" kern="1200">
          <a:solidFill>
            <a:schemeClr val="tx1"/>
          </a:solidFill>
          <a:latin typeface="+mn-lt"/>
          <a:ea typeface="+mn-ea"/>
          <a:cs typeface="+mn-cs"/>
        </a:defRPr>
      </a:lvl1pPr>
      <a:lvl2pPr marL="472636" indent="-236318" algn="l" defTabSz="932322" rtl="0" eaLnBrk="1" latinLnBrk="0" hangingPunct="1">
        <a:lnSpc>
          <a:spcPct val="90000"/>
        </a:lnSpc>
        <a:spcBef>
          <a:spcPts val="1224"/>
        </a:spcBef>
        <a:buClr>
          <a:schemeClr val="accent1"/>
        </a:buClr>
        <a:buSzPct val="100000"/>
        <a:buFont typeface="Arial" pitchFamily="34" charset="0"/>
        <a:buChar char="•"/>
        <a:defRPr sz="2000" kern="1200">
          <a:solidFill>
            <a:schemeClr val="tx1"/>
          </a:solidFill>
          <a:latin typeface="+mn-lt"/>
          <a:ea typeface="+mn-ea"/>
          <a:cs typeface="+mn-cs"/>
        </a:defRPr>
      </a:lvl2pPr>
      <a:lvl3pPr marL="696004" indent="-223369" algn="l" defTabSz="932322" rtl="0" eaLnBrk="1" latinLnBrk="0" hangingPunct="1">
        <a:lnSpc>
          <a:spcPct val="90000"/>
        </a:lnSpc>
        <a:spcBef>
          <a:spcPts val="612"/>
        </a:spcBef>
        <a:buClr>
          <a:schemeClr val="accent1"/>
        </a:buClr>
        <a:buSzPct val="100000"/>
        <a:buFont typeface="Arial" pitchFamily="34" charset="0"/>
        <a:buChar char="•"/>
        <a:defRPr sz="1800" kern="1200">
          <a:solidFill>
            <a:schemeClr val="tx1"/>
          </a:solidFill>
          <a:latin typeface="+mn-lt"/>
          <a:ea typeface="+mn-ea"/>
          <a:cs typeface="+mn-cs"/>
        </a:defRPr>
      </a:lvl3pPr>
      <a:lvl4pPr marL="874052" indent="-178048" algn="l" defTabSz="932322" rtl="0" eaLnBrk="1" latinLnBrk="0" hangingPunct="1">
        <a:lnSpc>
          <a:spcPct val="90000"/>
        </a:lnSpc>
        <a:spcBef>
          <a:spcPts val="612"/>
        </a:spcBef>
        <a:buClr>
          <a:schemeClr val="accent1"/>
        </a:buClr>
        <a:buSzPct val="100000"/>
        <a:buFont typeface="Arial" pitchFamily="34" charset="0"/>
        <a:buChar char="•"/>
        <a:defRPr sz="1600" kern="1200">
          <a:solidFill>
            <a:schemeClr val="tx1"/>
          </a:solidFill>
          <a:latin typeface="+mn-lt"/>
          <a:ea typeface="+mn-ea"/>
          <a:cs typeface="+mn-cs"/>
        </a:defRPr>
      </a:lvl4pPr>
      <a:lvl5pPr marL="1050482" indent="-176429" algn="l" defTabSz="932322" rtl="0" eaLnBrk="1" latinLnBrk="0" hangingPunct="1">
        <a:lnSpc>
          <a:spcPct val="90000"/>
        </a:lnSpc>
        <a:spcBef>
          <a:spcPts val="612"/>
        </a:spcBef>
        <a:buClr>
          <a:schemeClr val="accent1"/>
        </a:buClr>
        <a:buSzPct val="100000"/>
        <a:buFont typeface="Arial" pitchFamily="34" charset="0"/>
        <a:buChar char="•"/>
        <a:defRPr sz="1600" kern="1200">
          <a:solidFill>
            <a:schemeClr val="tx1"/>
          </a:solidFill>
          <a:latin typeface="+mn-lt"/>
          <a:ea typeface="+mn-ea"/>
          <a:cs typeface="+mn-cs"/>
        </a:defRPr>
      </a:lvl5pPr>
      <a:lvl6pPr marL="1230665" indent="-177141" algn="l" defTabSz="932322"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6pPr>
      <a:lvl7pPr marL="1407807" indent="-177141" algn="l" defTabSz="932322"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7pPr>
      <a:lvl8pPr marL="1584950" indent="-177141" algn="l" defTabSz="932322"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8pPr>
      <a:lvl9pPr marL="1762090" indent="-177141" algn="l" defTabSz="932322"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32322" rtl="0" eaLnBrk="1" latinLnBrk="0" hangingPunct="1">
        <a:defRPr sz="1800" kern="1200">
          <a:solidFill>
            <a:schemeClr val="tx1"/>
          </a:solidFill>
          <a:latin typeface="+mn-lt"/>
          <a:ea typeface="+mn-ea"/>
          <a:cs typeface="+mn-cs"/>
        </a:defRPr>
      </a:lvl1pPr>
      <a:lvl2pPr marL="466160" algn="l" defTabSz="932322" rtl="0" eaLnBrk="1" latinLnBrk="0" hangingPunct="1">
        <a:defRPr sz="1800" kern="1200">
          <a:solidFill>
            <a:schemeClr val="tx1"/>
          </a:solidFill>
          <a:latin typeface="+mn-lt"/>
          <a:ea typeface="+mn-ea"/>
          <a:cs typeface="+mn-cs"/>
        </a:defRPr>
      </a:lvl2pPr>
      <a:lvl3pPr marL="932322" algn="l" defTabSz="932322" rtl="0" eaLnBrk="1" latinLnBrk="0" hangingPunct="1">
        <a:defRPr sz="1800" kern="1200">
          <a:solidFill>
            <a:schemeClr val="tx1"/>
          </a:solidFill>
          <a:latin typeface="+mn-lt"/>
          <a:ea typeface="+mn-ea"/>
          <a:cs typeface="+mn-cs"/>
        </a:defRPr>
      </a:lvl3pPr>
      <a:lvl4pPr marL="1398483" algn="l" defTabSz="932322" rtl="0" eaLnBrk="1" latinLnBrk="0" hangingPunct="1">
        <a:defRPr sz="1800" kern="1200">
          <a:solidFill>
            <a:schemeClr val="tx1"/>
          </a:solidFill>
          <a:latin typeface="+mn-lt"/>
          <a:ea typeface="+mn-ea"/>
          <a:cs typeface="+mn-cs"/>
        </a:defRPr>
      </a:lvl4pPr>
      <a:lvl5pPr marL="1864645" algn="l" defTabSz="932322" rtl="0" eaLnBrk="1" latinLnBrk="0" hangingPunct="1">
        <a:defRPr sz="1800" kern="1200">
          <a:solidFill>
            <a:schemeClr val="tx1"/>
          </a:solidFill>
          <a:latin typeface="+mn-lt"/>
          <a:ea typeface="+mn-ea"/>
          <a:cs typeface="+mn-cs"/>
        </a:defRPr>
      </a:lvl5pPr>
      <a:lvl6pPr marL="2330807" algn="l" defTabSz="932322" rtl="0" eaLnBrk="1" latinLnBrk="0" hangingPunct="1">
        <a:defRPr sz="1800" kern="1200">
          <a:solidFill>
            <a:schemeClr val="tx1"/>
          </a:solidFill>
          <a:latin typeface="+mn-lt"/>
          <a:ea typeface="+mn-ea"/>
          <a:cs typeface="+mn-cs"/>
        </a:defRPr>
      </a:lvl6pPr>
      <a:lvl7pPr marL="2796968" algn="l" defTabSz="932322" rtl="0" eaLnBrk="1" latinLnBrk="0" hangingPunct="1">
        <a:defRPr sz="1800" kern="1200">
          <a:solidFill>
            <a:schemeClr val="tx1"/>
          </a:solidFill>
          <a:latin typeface="+mn-lt"/>
          <a:ea typeface="+mn-ea"/>
          <a:cs typeface="+mn-cs"/>
        </a:defRPr>
      </a:lvl7pPr>
      <a:lvl8pPr marL="3263129" algn="l" defTabSz="932322" rtl="0" eaLnBrk="1" latinLnBrk="0" hangingPunct="1">
        <a:defRPr sz="1800" kern="1200">
          <a:solidFill>
            <a:schemeClr val="tx1"/>
          </a:solidFill>
          <a:latin typeface="+mn-lt"/>
          <a:ea typeface="+mn-ea"/>
          <a:cs typeface="+mn-cs"/>
        </a:defRPr>
      </a:lvl8pPr>
      <a:lvl9pPr marL="3729291" algn="l" defTabSz="93232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3278" tIns="46639" rIns="93278" bIns="4663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3278" tIns="46639" rIns="93278" bIns="4663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393565" y="6528223"/>
            <a:ext cx="1478837" cy="281727"/>
          </a:xfrm>
          <a:prstGeom prst="rect">
            <a:avLst/>
          </a:prstGeom>
        </p:spPr>
        <p:txBody>
          <a:bodyPr vert="horz" lIns="93278" tIns="46639" rIns="93278" bIns="46639" rtlCol="0" anchor="ctr"/>
          <a:lstStyle>
            <a:lvl1pPr algn="r">
              <a:defRPr sz="1000">
                <a:solidFill>
                  <a:schemeClr val="tx1">
                    <a:tint val="75000"/>
                  </a:schemeClr>
                </a:solidFill>
              </a:defRPr>
            </a:lvl1pPr>
          </a:lstStyle>
          <a:p>
            <a:pPr defTabSz="932779"/>
            <a:fld id="{03F41C87-7AD9-4845-A077-840E4A0F3F06}" type="datetimeFigureOut">
              <a:rPr lang="en-US">
                <a:solidFill>
                  <a:prstClr val="white">
                    <a:tint val="75000"/>
                  </a:prstClr>
                </a:solidFill>
              </a:rPr>
              <a:pPr defTabSz="932779"/>
              <a:t>9/28/2015</a:t>
            </a:fld>
            <a:endParaRPr>
              <a:solidFill>
                <a:prstClr val="white">
                  <a:tint val="75000"/>
                </a:prstClr>
              </a:solidFill>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3278" tIns="46639" rIns="93278" bIns="46639" rtlCol="0" anchor="ctr"/>
          <a:lstStyle>
            <a:lvl1pPr algn="l">
              <a:defRPr sz="1000">
                <a:solidFill>
                  <a:schemeClr val="tx1">
                    <a:tint val="75000"/>
                  </a:schemeClr>
                </a:solidFill>
              </a:defRPr>
            </a:lvl1pPr>
          </a:lstStyle>
          <a:p>
            <a:pPr defTabSz="932779"/>
            <a:endParaRPr>
              <a:solidFill>
                <a:prstClr val="white">
                  <a:tint val="75000"/>
                </a:prstClr>
              </a:solidFill>
            </a:endParaRPr>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3278" tIns="46639" rIns="93278" bIns="46639" rtlCol="0" anchor="ctr"/>
          <a:lstStyle>
            <a:lvl1pPr algn="r">
              <a:defRPr sz="1000">
                <a:solidFill>
                  <a:schemeClr val="tx1">
                    <a:tint val="75000"/>
                  </a:schemeClr>
                </a:solidFill>
              </a:defRPr>
            </a:lvl1pPr>
          </a:lstStyle>
          <a:p>
            <a:pPr defTabSz="932779"/>
            <a:fld id="{2A013F82-EE5E-44EE-A61D-E31C6657F26F}" type="slidenum">
              <a:rPr>
                <a:solidFill>
                  <a:prstClr val="white">
                    <a:tint val="75000"/>
                  </a:prstClr>
                </a:solidFill>
              </a:rPr>
              <a:pPr defTabSz="932779"/>
              <a:t>‹#›</a:t>
            </a:fld>
            <a:endParaRPr>
              <a:solidFill>
                <a:prstClr val="white">
                  <a:tint val="75000"/>
                </a:prstClr>
              </a:solidFill>
            </a:endParaRPr>
          </a:p>
        </p:txBody>
      </p:sp>
    </p:spTree>
    <p:extLst/>
  </p:cSld>
  <p:clrMap bg1="dk1" tx1="lt1" bg2="dk2" tx2="lt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79" rtl="0" eaLnBrk="1" latinLnBrk="0" hangingPunct="1">
        <a:lnSpc>
          <a:spcPct val="90000"/>
        </a:lnSpc>
        <a:spcBef>
          <a:spcPct val="0"/>
        </a:spcBef>
        <a:buNone/>
        <a:defRPr sz="3700" kern="1200" spc="102" baseline="0">
          <a:solidFill>
            <a:schemeClr val="tx1"/>
          </a:solidFill>
          <a:latin typeface="+mj-lt"/>
          <a:ea typeface="+mj-ea"/>
          <a:cs typeface="+mj-cs"/>
        </a:defRPr>
      </a:lvl1pPr>
    </p:titleStyle>
    <p:bodyStyle>
      <a:lvl1pPr marL="228337" indent="-228337" algn="l" defTabSz="932779" rtl="0" eaLnBrk="1" latinLnBrk="0" hangingPunct="1">
        <a:lnSpc>
          <a:spcPct val="90000"/>
        </a:lnSpc>
        <a:spcBef>
          <a:spcPts val="1836"/>
        </a:spcBef>
        <a:buClr>
          <a:schemeClr val="accent1"/>
        </a:buClr>
        <a:buSzPct val="100000"/>
        <a:buFont typeface="Arial" pitchFamily="34" charset="0"/>
        <a:buChar char="•"/>
        <a:defRPr sz="2400" kern="1200">
          <a:solidFill>
            <a:schemeClr val="tx1"/>
          </a:solidFill>
          <a:latin typeface="+mn-lt"/>
          <a:ea typeface="+mn-ea"/>
          <a:cs typeface="+mn-cs"/>
        </a:defRPr>
      </a:lvl1pPr>
      <a:lvl2pPr marL="472867" indent="-236434" algn="l" defTabSz="932779" rtl="0" eaLnBrk="1" latinLnBrk="0" hangingPunct="1">
        <a:lnSpc>
          <a:spcPct val="90000"/>
        </a:lnSpc>
        <a:spcBef>
          <a:spcPts val="1224"/>
        </a:spcBef>
        <a:buClr>
          <a:schemeClr val="accent1"/>
        </a:buClr>
        <a:buSzPct val="100000"/>
        <a:buFont typeface="Arial" pitchFamily="34" charset="0"/>
        <a:buChar char="•"/>
        <a:defRPr sz="2000" kern="1200">
          <a:solidFill>
            <a:schemeClr val="tx1"/>
          </a:solidFill>
          <a:latin typeface="+mn-lt"/>
          <a:ea typeface="+mn-ea"/>
          <a:cs typeface="+mn-cs"/>
        </a:defRPr>
      </a:lvl2pPr>
      <a:lvl3pPr marL="696346" indent="-223478" algn="l" defTabSz="932779" rtl="0" eaLnBrk="1" latinLnBrk="0" hangingPunct="1">
        <a:lnSpc>
          <a:spcPct val="90000"/>
        </a:lnSpc>
        <a:spcBef>
          <a:spcPts val="612"/>
        </a:spcBef>
        <a:buClr>
          <a:schemeClr val="accent1"/>
        </a:buClr>
        <a:buSzPct val="100000"/>
        <a:buFont typeface="Arial" pitchFamily="34" charset="0"/>
        <a:buChar char="•"/>
        <a:defRPr sz="1800" kern="1200">
          <a:solidFill>
            <a:schemeClr val="tx1"/>
          </a:solidFill>
          <a:latin typeface="+mn-lt"/>
          <a:ea typeface="+mn-ea"/>
          <a:cs typeface="+mn-cs"/>
        </a:defRPr>
      </a:lvl3pPr>
      <a:lvl4pPr marL="874481" indent="-178135" algn="l" defTabSz="932779" rtl="0" eaLnBrk="1" latinLnBrk="0" hangingPunct="1">
        <a:lnSpc>
          <a:spcPct val="90000"/>
        </a:lnSpc>
        <a:spcBef>
          <a:spcPts val="612"/>
        </a:spcBef>
        <a:buClr>
          <a:schemeClr val="accent1"/>
        </a:buClr>
        <a:buSzPct val="100000"/>
        <a:buFont typeface="Arial" pitchFamily="34" charset="0"/>
        <a:buChar char="•"/>
        <a:defRPr sz="1600" kern="1200">
          <a:solidFill>
            <a:schemeClr val="tx1"/>
          </a:solidFill>
          <a:latin typeface="+mn-lt"/>
          <a:ea typeface="+mn-ea"/>
          <a:cs typeface="+mn-cs"/>
        </a:defRPr>
      </a:lvl4pPr>
      <a:lvl5pPr marL="1050997" indent="-176516" algn="l" defTabSz="932779" rtl="0" eaLnBrk="1" latinLnBrk="0" hangingPunct="1">
        <a:lnSpc>
          <a:spcPct val="90000"/>
        </a:lnSpc>
        <a:spcBef>
          <a:spcPts val="612"/>
        </a:spcBef>
        <a:buClr>
          <a:schemeClr val="accent1"/>
        </a:buClr>
        <a:buSzPct val="100000"/>
        <a:buFont typeface="Arial" pitchFamily="34" charset="0"/>
        <a:buChar char="•"/>
        <a:defRPr sz="1600" kern="1200">
          <a:solidFill>
            <a:schemeClr val="tx1"/>
          </a:solidFill>
          <a:latin typeface="+mn-lt"/>
          <a:ea typeface="+mn-ea"/>
          <a:cs typeface="+mn-cs"/>
        </a:defRPr>
      </a:lvl5pPr>
      <a:lvl6pPr marL="1231269" indent="-177228" algn="l" defTabSz="932779"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6pPr>
      <a:lvl7pPr marL="1408497" indent="-177228" algn="l" defTabSz="932779"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7pPr>
      <a:lvl8pPr marL="1585725" indent="-177228" algn="l" defTabSz="932779"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8pPr>
      <a:lvl9pPr marL="1762953" indent="-177228" algn="l" defTabSz="932779" rtl="0" eaLnBrk="1" latinLnBrk="0" hangingPunct="1">
        <a:spcBef>
          <a:spcPts val="612"/>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15231356"/>
      </p:ext>
    </p:extLst>
  </p:cSld>
  <p:clrMap bg1="dk1" tx1="lt1" bg2="dk2" tx2="lt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647" tIns="146116" rIns="182647" bIns="146116"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54" y="298450"/>
            <a:ext cx="11887199" cy="912813"/>
          </a:xfrm>
          <a:prstGeom prst="rect">
            <a:avLst/>
          </a:prstGeom>
        </p:spPr>
        <p:txBody>
          <a:bodyPr vert="horz" lIns="182647" tIns="45661" rIns="182647" bIns="45661"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3035344278"/>
      </p:ext>
    </p:extLst>
  </p:cSld>
  <p:clrMap bg1="dk1" tx1="lt1" bg2="dk2" tx2="lt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 id="2147484503" r:id="rId14"/>
    <p:sldLayoutId id="2147484504" r:id="rId15"/>
    <p:sldLayoutId id="2147484505" r:id="rId16"/>
  </p:sldLayoutIdLst>
  <p:txStyles>
    <p:titleStyle>
      <a:lvl1pPr algn="l" defTabSz="913001"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3001"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001"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499" indent="-228250" algn="l" defTabSz="913001"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640" indent="-282146" algn="l" defTabSz="913001"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882" indent="-293238" algn="l" defTabSz="913001"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0751"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7251"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3750"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0249"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3001" rtl="0" eaLnBrk="1" latinLnBrk="0" hangingPunct="1">
        <a:defRPr sz="1800" kern="1200">
          <a:solidFill>
            <a:schemeClr val="tx1"/>
          </a:solidFill>
          <a:latin typeface="+mn-lt"/>
          <a:ea typeface="+mn-ea"/>
          <a:cs typeface="+mn-cs"/>
        </a:defRPr>
      </a:lvl1pPr>
      <a:lvl2pPr marL="456499" algn="l" defTabSz="913001" rtl="0" eaLnBrk="1" latinLnBrk="0" hangingPunct="1">
        <a:defRPr sz="1800" kern="1200">
          <a:solidFill>
            <a:schemeClr val="tx1"/>
          </a:solidFill>
          <a:latin typeface="+mn-lt"/>
          <a:ea typeface="+mn-ea"/>
          <a:cs typeface="+mn-cs"/>
        </a:defRPr>
      </a:lvl2pPr>
      <a:lvl3pPr marL="913001" algn="l" defTabSz="913001" rtl="0" eaLnBrk="1" latinLnBrk="0" hangingPunct="1">
        <a:defRPr sz="1800" kern="1200">
          <a:solidFill>
            <a:schemeClr val="tx1"/>
          </a:solidFill>
          <a:latin typeface="+mn-lt"/>
          <a:ea typeface="+mn-ea"/>
          <a:cs typeface="+mn-cs"/>
        </a:defRPr>
      </a:lvl3pPr>
      <a:lvl4pPr marL="1369501" algn="l" defTabSz="913001" rtl="0" eaLnBrk="1" latinLnBrk="0" hangingPunct="1">
        <a:defRPr sz="1800" kern="1200">
          <a:solidFill>
            <a:schemeClr val="tx1"/>
          </a:solidFill>
          <a:latin typeface="+mn-lt"/>
          <a:ea typeface="+mn-ea"/>
          <a:cs typeface="+mn-cs"/>
        </a:defRPr>
      </a:lvl4pPr>
      <a:lvl5pPr marL="1826000" algn="l" defTabSz="913001" rtl="0" eaLnBrk="1" latinLnBrk="0" hangingPunct="1">
        <a:defRPr sz="1800" kern="1200">
          <a:solidFill>
            <a:schemeClr val="tx1"/>
          </a:solidFill>
          <a:latin typeface="+mn-lt"/>
          <a:ea typeface="+mn-ea"/>
          <a:cs typeface="+mn-cs"/>
        </a:defRPr>
      </a:lvl5pPr>
      <a:lvl6pPr marL="2282501" algn="l" defTabSz="913001" rtl="0" eaLnBrk="1" latinLnBrk="0" hangingPunct="1">
        <a:defRPr sz="1800" kern="1200">
          <a:solidFill>
            <a:schemeClr val="tx1"/>
          </a:solidFill>
          <a:latin typeface="+mn-lt"/>
          <a:ea typeface="+mn-ea"/>
          <a:cs typeface="+mn-cs"/>
        </a:defRPr>
      </a:lvl6pPr>
      <a:lvl7pPr marL="2739001" algn="l" defTabSz="913001" rtl="0" eaLnBrk="1" latinLnBrk="0" hangingPunct="1">
        <a:defRPr sz="1800" kern="1200">
          <a:solidFill>
            <a:schemeClr val="tx1"/>
          </a:solidFill>
          <a:latin typeface="+mn-lt"/>
          <a:ea typeface="+mn-ea"/>
          <a:cs typeface="+mn-cs"/>
        </a:defRPr>
      </a:lvl7pPr>
      <a:lvl8pPr marL="3195501" algn="l" defTabSz="913001" rtl="0" eaLnBrk="1" latinLnBrk="0" hangingPunct="1">
        <a:defRPr sz="1800" kern="1200">
          <a:solidFill>
            <a:schemeClr val="tx1"/>
          </a:solidFill>
          <a:latin typeface="+mn-lt"/>
          <a:ea typeface="+mn-ea"/>
          <a:cs typeface="+mn-cs"/>
        </a:defRPr>
      </a:lvl8pPr>
      <a:lvl9pPr marL="3652003" algn="l" defTabSz="913001"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647" tIns="146116" rIns="182647" bIns="146116"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54" y="298450"/>
            <a:ext cx="11887199" cy="912813"/>
          </a:xfrm>
          <a:prstGeom prst="rect">
            <a:avLst/>
          </a:prstGeom>
        </p:spPr>
        <p:txBody>
          <a:bodyPr vert="horz" lIns="182647" tIns="45661" rIns="182647" bIns="45661"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069262642"/>
      </p:ext>
    </p:extLst>
  </p:cSld>
  <p:clrMap bg1="dk1" tx1="lt1" bg2="dk2" tx2="lt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Lst>
  <p:txStyles>
    <p:titleStyle>
      <a:lvl1pPr algn="l" defTabSz="913001"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3001"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001"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499" indent="-228250" algn="l" defTabSz="913001"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640" indent="-282146" algn="l" defTabSz="913001"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882" indent="-293238" algn="l" defTabSz="913001"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0751"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7251"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3750"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0249" indent="-228250" algn="l" defTabSz="913001"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3001" rtl="0" eaLnBrk="1" latinLnBrk="0" hangingPunct="1">
        <a:defRPr sz="1800" kern="1200">
          <a:solidFill>
            <a:schemeClr val="tx1"/>
          </a:solidFill>
          <a:latin typeface="+mn-lt"/>
          <a:ea typeface="+mn-ea"/>
          <a:cs typeface="+mn-cs"/>
        </a:defRPr>
      </a:lvl1pPr>
      <a:lvl2pPr marL="456499" algn="l" defTabSz="913001" rtl="0" eaLnBrk="1" latinLnBrk="0" hangingPunct="1">
        <a:defRPr sz="1800" kern="1200">
          <a:solidFill>
            <a:schemeClr val="tx1"/>
          </a:solidFill>
          <a:latin typeface="+mn-lt"/>
          <a:ea typeface="+mn-ea"/>
          <a:cs typeface="+mn-cs"/>
        </a:defRPr>
      </a:lvl2pPr>
      <a:lvl3pPr marL="913001" algn="l" defTabSz="913001" rtl="0" eaLnBrk="1" latinLnBrk="0" hangingPunct="1">
        <a:defRPr sz="1800" kern="1200">
          <a:solidFill>
            <a:schemeClr val="tx1"/>
          </a:solidFill>
          <a:latin typeface="+mn-lt"/>
          <a:ea typeface="+mn-ea"/>
          <a:cs typeface="+mn-cs"/>
        </a:defRPr>
      </a:lvl3pPr>
      <a:lvl4pPr marL="1369501" algn="l" defTabSz="913001" rtl="0" eaLnBrk="1" latinLnBrk="0" hangingPunct="1">
        <a:defRPr sz="1800" kern="1200">
          <a:solidFill>
            <a:schemeClr val="tx1"/>
          </a:solidFill>
          <a:latin typeface="+mn-lt"/>
          <a:ea typeface="+mn-ea"/>
          <a:cs typeface="+mn-cs"/>
        </a:defRPr>
      </a:lvl4pPr>
      <a:lvl5pPr marL="1826000" algn="l" defTabSz="913001" rtl="0" eaLnBrk="1" latinLnBrk="0" hangingPunct="1">
        <a:defRPr sz="1800" kern="1200">
          <a:solidFill>
            <a:schemeClr val="tx1"/>
          </a:solidFill>
          <a:latin typeface="+mn-lt"/>
          <a:ea typeface="+mn-ea"/>
          <a:cs typeface="+mn-cs"/>
        </a:defRPr>
      </a:lvl5pPr>
      <a:lvl6pPr marL="2282501" algn="l" defTabSz="913001" rtl="0" eaLnBrk="1" latinLnBrk="0" hangingPunct="1">
        <a:defRPr sz="1800" kern="1200">
          <a:solidFill>
            <a:schemeClr val="tx1"/>
          </a:solidFill>
          <a:latin typeface="+mn-lt"/>
          <a:ea typeface="+mn-ea"/>
          <a:cs typeface="+mn-cs"/>
        </a:defRPr>
      </a:lvl6pPr>
      <a:lvl7pPr marL="2739001" algn="l" defTabSz="913001" rtl="0" eaLnBrk="1" latinLnBrk="0" hangingPunct="1">
        <a:defRPr sz="1800" kern="1200">
          <a:solidFill>
            <a:schemeClr val="tx1"/>
          </a:solidFill>
          <a:latin typeface="+mn-lt"/>
          <a:ea typeface="+mn-ea"/>
          <a:cs typeface="+mn-cs"/>
        </a:defRPr>
      </a:lvl7pPr>
      <a:lvl8pPr marL="3195501" algn="l" defTabSz="913001" rtl="0" eaLnBrk="1" latinLnBrk="0" hangingPunct="1">
        <a:defRPr sz="1800" kern="1200">
          <a:solidFill>
            <a:schemeClr val="tx1"/>
          </a:solidFill>
          <a:latin typeface="+mn-lt"/>
          <a:ea typeface="+mn-ea"/>
          <a:cs typeface="+mn-cs"/>
        </a:defRPr>
      </a:lvl8pPr>
      <a:lvl9pPr marL="3652003" algn="l" defTabSz="91300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558" tIns="146045" rIns="182558" bIns="146045"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59" y="298450"/>
            <a:ext cx="11887199" cy="912813"/>
          </a:xfrm>
          <a:prstGeom prst="rect">
            <a:avLst/>
          </a:prstGeom>
        </p:spPr>
        <p:txBody>
          <a:bodyPr vert="horz" lIns="182558" tIns="45638" rIns="182558" bIns="45638"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Lst>
  <p:txStyles>
    <p:titleStyle>
      <a:lvl1pPr algn="l" defTabSz="912554" rtl="0" eaLnBrk="1" latinLnBrk="0" hangingPunct="1">
        <a:spcBef>
          <a:spcPct val="0"/>
        </a:spcBef>
        <a:buNone/>
        <a:defRPr sz="4900" kern="1200">
          <a:gradFill>
            <a:gsLst>
              <a:gs pos="0">
                <a:srgbClr val="505050"/>
              </a:gs>
              <a:gs pos="100000">
                <a:srgbClr val="505050"/>
              </a:gs>
            </a:gsLst>
            <a:lin ang="5400000" scaled="0"/>
          </a:gradFill>
          <a:latin typeface="+mj-lt"/>
          <a:ea typeface="+mj-ea"/>
          <a:cs typeface="+mj-cs"/>
        </a:defRPr>
      </a:lvl1pPr>
    </p:titleStyle>
    <p:bodyStyle>
      <a:lvl1pPr marL="0" indent="0" algn="l" defTabSz="912554"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rgbClr val="505050"/>
              </a:gs>
              <a:gs pos="100000">
                <a:srgbClr val="505050"/>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2554" rtl="0" eaLnBrk="1" latinLnBrk="0" hangingPunct="1">
        <a:defRPr sz="1800" kern="1200">
          <a:solidFill>
            <a:schemeClr val="tx1"/>
          </a:solidFill>
          <a:latin typeface="+mn-lt"/>
          <a:ea typeface="+mn-ea"/>
          <a:cs typeface="+mn-cs"/>
        </a:defRPr>
      </a:lvl1pPr>
      <a:lvl2pPr marL="456274" algn="l" defTabSz="912554" rtl="0" eaLnBrk="1" latinLnBrk="0" hangingPunct="1">
        <a:defRPr sz="1800" kern="1200">
          <a:solidFill>
            <a:schemeClr val="tx1"/>
          </a:solidFill>
          <a:latin typeface="+mn-lt"/>
          <a:ea typeface="+mn-ea"/>
          <a:cs typeface="+mn-cs"/>
        </a:defRPr>
      </a:lvl2pPr>
      <a:lvl3pPr marL="912554" algn="l" defTabSz="912554" rtl="0" eaLnBrk="1" latinLnBrk="0" hangingPunct="1">
        <a:defRPr sz="1800" kern="1200">
          <a:solidFill>
            <a:schemeClr val="tx1"/>
          </a:solidFill>
          <a:latin typeface="+mn-lt"/>
          <a:ea typeface="+mn-ea"/>
          <a:cs typeface="+mn-cs"/>
        </a:defRPr>
      </a:lvl3pPr>
      <a:lvl4pPr marL="1368830" algn="l" defTabSz="912554" rtl="0" eaLnBrk="1" latinLnBrk="0" hangingPunct="1">
        <a:defRPr sz="1800" kern="1200">
          <a:solidFill>
            <a:schemeClr val="tx1"/>
          </a:solidFill>
          <a:latin typeface="+mn-lt"/>
          <a:ea typeface="+mn-ea"/>
          <a:cs typeface="+mn-cs"/>
        </a:defRPr>
      </a:lvl4pPr>
      <a:lvl5pPr marL="1825105" algn="l" defTabSz="912554" rtl="0" eaLnBrk="1" latinLnBrk="0" hangingPunct="1">
        <a:defRPr sz="1800" kern="1200">
          <a:solidFill>
            <a:schemeClr val="tx1"/>
          </a:solidFill>
          <a:latin typeface="+mn-lt"/>
          <a:ea typeface="+mn-ea"/>
          <a:cs typeface="+mn-cs"/>
        </a:defRPr>
      </a:lvl5pPr>
      <a:lvl6pPr marL="2281382" algn="l" defTabSz="912554" rtl="0" eaLnBrk="1" latinLnBrk="0" hangingPunct="1">
        <a:defRPr sz="1800" kern="1200">
          <a:solidFill>
            <a:schemeClr val="tx1"/>
          </a:solidFill>
          <a:latin typeface="+mn-lt"/>
          <a:ea typeface="+mn-ea"/>
          <a:cs typeface="+mn-cs"/>
        </a:defRPr>
      </a:lvl6pPr>
      <a:lvl7pPr marL="2737660" algn="l" defTabSz="912554" rtl="0" eaLnBrk="1" latinLnBrk="0" hangingPunct="1">
        <a:defRPr sz="1800" kern="1200">
          <a:solidFill>
            <a:schemeClr val="tx1"/>
          </a:solidFill>
          <a:latin typeface="+mn-lt"/>
          <a:ea typeface="+mn-ea"/>
          <a:cs typeface="+mn-cs"/>
        </a:defRPr>
      </a:lvl7pPr>
      <a:lvl8pPr marL="3193935" algn="l" defTabSz="912554" rtl="0" eaLnBrk="1" latinLnBrk="0" hangingPunct="1">
        <a:defRPr sz="1800" kern="1200">
          <a:solidFill>
            <a:schemeClr val="tx1"/>
          </a:solidFill>
          <a:latin typeface="+mn-lt"/>
          <a:ea typeface="+mn-ea"/>
          <a:cs typeface="+mn-cs"/>
        </a:defRPr>
      </a:lvl8pPr>
      <a:lvl9pPr marL="3650216" algn="l" defTabSz="9125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558" tIns="146045" rIns="182558" bIns="146045"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59" y="298450"/>
            <a:ext cx="11887199" cy="912813"/>
          </a:xfrm>
          <a:prstGeom prst="rect">
            <a:avLst/>
          </a:prstGeom>
        </p:spPr>
        <p:txBody>
          <a:bodyPr vert="horz" lIns="182558" tIns="45638" rIns="182558" bIns="45638"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2554"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2554"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2554" rtl="0" eaLnBrk="1" latinLnBrk="0" hangingPunct="1">
        <a:defRPr sz="1800" kern="1200">
          <a:solidFill>
            <a:schemeClr val="tx1"/>
          </a:solidFill>
          <a:latin typeface="+mn-lt"/>
          <a:ea typeface="+mn-ea"/>
          <a:cs typeface="+mn-cs"/>
        </a:defRPr>
      </a:lvl1pPr>
      <a:lvl2pPr marL="456274" algn="l" defTabSz="912554" rtl="0" eaLnBrk="1" latinLnBrk="0" hangingPunct="1">
        <a:defRPr sz="1800" kern="1200">
          <a:solidFill>
            <a:schemeClr val="tx1"/>
          </a:solidFill>
          <a:latin typeface="+mn-lt"/>
          <a:ea typeface="+mn-ea"/>
          <a:cs typeface="+mn-cs"/>
        </a:defRPr>
      </a:lvl2pPr>
      <a:lvl3pPr marL="912554" algn="l" defTabSz="912554" rtl="0" eaLnBrk="1" latinLnBrk="0" hangingPunct="1">
        <a:defRPr sz="1800" kern="1200">
          <a:solidFill>
            <a:schemeClr val="tx1"/>
          </a:solidFill>
          <a:latin typeface="+mn-lt"/>
          <a:ea typeface="+mn-ea"/>
          <a:cs typeface="+mn-cs"/>
        </a:defRPr>
      </a:lvl3pPr>
      <a:lvl4pPr marL="1368830" algn="l" defTabSz="912554" rtl="0" eaLnBrk="1" latinLnBrk="0" hangingPunct="1">
        <a:defRPr sz="1800" kern="1200">
          <a:solidFill>
            <a:schemeClr val="tx1"/>
          </a:solidFill>
          <a:latin typeface="+mn-lt"/>
          <a:ea typeface="+mn-ea"/>
          <a:cs typeface="+mn-cs"/>
        </a:defRPr>
      </a:lvl4pPr>
      <a:lvl5pPr marL="1825105" algn="l" defTabSz="912554" rtl="0" eaLnBrk="1" latinLnBrk="0" hangingPunct="1">
        <a:defRPr sz="1800" kern="1200">
          <a:solidFill>
            <a:schemeClr val="tx1"/>
          </a:solidFill>
          <a:latin typeface="+mn-lt"/>
          <a:ea typeface="+mn-ea"/>
          <a:cs typeface="+mn-cs"/>
        </a:defRPr>
      </a:lvl5pPr>
      <a:lvl6pPr marL="2281382" algn="l" defTabSz="912554" rtl="0" eaLnBrk="1" latinLnBrk="0" hangingPunct="1">
        <a:defRPr sz="1800" kern="1200">
          <a:solidFill>
            <a:schemeClr val="tx1"/>
          </a:solidFill>
          <a:latin typeface="+mn-lt"/>
          <a:ea typeface="+mn-ea"/>
          <a:cs typeface="+mn-cs"/>
        </a:defRPr>
      </a:lvl6pPr>
      <a:lvl7pPr marL="2737660" algn="l" defTabSz="912554" rtl="0" eaLnBrk="1" latinLnBrk="0" hangingPunct="1">
        <a:defRPr sz="1800" kern="1200">
          <a:solidFill>
            <a:schemeClr val="tx1"/>
          </a:solidFill>
          <a:latin typeface="+mn-lt"/>
          <a:ea typeface="+mn-ea"/>
          <a:cs typeface="+mn-cs"/>
        </a:defRPr>
      </a:lvl7pPr>
      <a:lvl8pPr marL="3193935" algn="l" defTabSz="912554" rtl="0" eaLnBrk="1" latinLnBrk="0" hangingPunct="1">
        <a:defRPr sz="1800" kern="1200">
          <a:solidFill>
            <a:schemeClr val="tx1"/>
          </a:solidFill>
          <a:latin typeface="+mn-lt"/>
          <a:ea typeface="+mn-ea"/>
          <a:cs typeface="+mn-cs"/>
        </a:defRPr>
      </a:lvl8pPr>
      <a:lvl9pPr marL="3650216" algn="l" defTabSz="9125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558" tIns="146045" rIns="182558" bIns="146045"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59" y="298450"/>
            <a:ext cx="11887199" cy="912813"/>
          </a:xfrm>
          <a:prstGeom prst="rect">
            <a:avLst/>
          </a:prstGeom>
        </p:spPr>
        <p:txBody>
          <a:bodyPr vert="horz" lIns="182558" tIns="45638" rIns="182558" bIns="45638"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Lst>
  <p:txStyles>
    <p:titleStyle>
      <a:lvl1pPr algn="l" defTabSz="912554"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2554"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2554" rtl="0" eaLnBrk="1" latinLnBrk="0" hangingPunct="1">
        <a:defRPr sz="1800" kern="1200">
          <a:solidFill>
            <a:schemeClr val="tx1"/>
          </a:solidFill>
          <a:latin typeface="+mn-lt"/>
          <a:ea typeface="+mn-ea"/>
          <a:cs typeface="+mn-cs"/>
        </a:defRPr>
      </a:lvl1pPr>
      <a:lvl2pPr marL="456274" algn="l" defTabSz="912554" rtl="0" eaLnBrk="1" latinLnBrk="0" hangingPunct="1">
        <a:defRPr sz="1800" kern="1200">
          <a:solidFill>
            <a:schemeClr val="tx1"/>
          </a:solidFill>
          <a:latin typeface="+mn-lt"/>
          <a:ea typeface="+mn-ea"/>
          <a:cs typeface="+mn-cs"/>
        </a:defRPr>
      </a:lvl2pPr>
      <a:lvl3pPr marL="912554" algn="l" defTabSz="912554" rtl="0" eaLnBrk="1" latinLnBrk="0" hangingPunct="1">
        <a:defRPr sz="1800" kern="1200">
          <a:solidFill>
            <a:schemeClr val="tx1"/>
          </a:solidFill>
          <a:latin typeface="+mn-lt"/>
          <a:ea typeface="+mn-ea"/>
          <a:cs typeface="+mn-cs"/>
        </a:defRPr>
      </a:lvl3pPr>
      <a:lvl4pPr marL="1368830" algn="l" defTabSz="912554" rtl="0" eaLnBrk="1" latinLnBrk="0" hangingPunct="1">
        <a:defRPr sz="1800" kern="1200">
          <a:solidFill>
            <a:schemeClr val="tx1"/>
          </a:solidFill>
          <a:latin typeface="+mn-lt"/>
          <a:ea typeface="+mn-ea"/>
          <a:cs typeface="+mn-cs"/>
        </a:defRPr>
      </a:lvl4pPr>
      <a:lvl5pPr marL="1825105" algn="l" defTabSz="912554" rtl="0" eaLnBrk="1" latinLnBrk="0" hangingPunct="1">
        <a:defRPr sz="1800" kern="1200">
          <a:solidFill>
            <a:schemeClr val="tx1"/>
          </a:solidFill>
          <a:latin typeface="+mn-lt"/>
          <a:ea typeface="+mn-ea"/>
          <a:cs typeface="+mn-cs"/>
        </a:defRPr>
      </a:lvl5pPr>
      <a:lvl6pPr marL="2281382" algn="l" defTabSz="912554" rtl="0" eaLnBrk="1" latinLnBrk="0" hangingPunct="1">
        <a:defRPr sz="1800" kern="1200">
          <a:solidFill>
            <a:schemeClr val="tx1"/>
          </a:solidFill>
          <a:latin typeface="+mn-lt"/>
          <a:ea typeface="+mn-ea"/>
          <a:cs typeface="+mn-cs"/>
        </a:defRPr>
      </a:lvl6pPr>
      <a:lvl7pPr marL="2737660" algn="l" defTabSz="912554" rtl="0" eaLnBrk="1" latinLnBrk="0" hangingPunct="1">
        <a:defRPr sz="1800" kern="1200">
          <a:solidFill>
            <a:schemeClr val="tx1"/>
          </a:solidFill>
          <a:latin typeface="+mn-lt"/>
          <a:ea typeface="+mn-ea"/>
          <a:cs typeface="+mn-cs"/>
        </a:defRPr>
      </a:lvl7pPr>
      <a:lvl8pPr marL="3193935" algn="l" defTabSz="912554" rtl="0" eaLnBrk="1" latinLnBrk="0" hangingPunct="1">
        <a:defRPr sz="1800" kern="1200">
          <a:solidFill>
            <a:schemeClr val="tx1"/>
          </a:solidFill>
          <a:latin typeface="+mn-lt"/>
          <a:ea typeface="+mn-ea"/>
          <a:cs typeface="+mn-cs"/>
        </a:defRPr>
      </a:lvl8pPr>
      <a:lvl9pPr marL="3650216" algn="l" defTabSz="9125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558" tIns="146045" rIns="182558" bIns="146045"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59" y="298450"/>
            <a:ext cx="11887199" cy="912813"/>
          </a:xfrm>
          <a:prstGeom prst="rect">
            <a:avLst/>
          </a:prstGeom>
        </p:spPr>
        <p:txBody>
          <a:bodyPr vert="horz" lIns="182558" tIns="45638" rIns="182558" bIns="45638"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166293239"/>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Lst>
  <p:txStyles>
    <p:titleStyle>
      <a:lvl1pPr algn="l" defTabSz="912554"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2554"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2554" rtl="0" eaLnBrk="1" latinLnBrk="0" hangingPunct="1">
        <a:defRPr sz="1800" kern="1200">
          <a:solidFill>
            <a:schemeClr val="tx1"/>
          </a:solidFill>
          <a:latin typeface="+mn-lt"/>
          <a:ea typeface="+mn-ea"/>
          <a:cs typeface="+mn-cs"/>
        </a:defRPr>
      </a:lvl1pPr>
      <a:lvl2pPr marL="456274" algn="l" defTabSz="912554" rtl="0" eaLnBrk="1" latinLnBrk="0" hangingPunct="1">
        <a:defRPr sz="1800" kern="1200">
          <a:solidFill>
            <a:schemeClr val="tx1"/>
          </a:solidFill>
          <a:latin typeface="+mn-lt"/>
          <a:ea typeface="+mn-ea"/>
          <a:cs typeface="+mn-cs"/>
        </a:defRPr>
      </a:lvl2pPr>
      <a:lvl3pPr marL="912554" algn="l" defTabSz="912554" rtl="0" eaLnBrk="1" latinLnBrk="0" hangingPunct="1">
        <a:defRPr sz="1800" kern="1200">
          <a:solidFill>
            <a:schemeClr val="tx1"/>
          </a:solidFill>
          <a:latin typeface="+mn-lt"/>
          <a:ea typeface="+mn-ea"/>
          <a:cs typeface="+mn-cs"/>
        </a:defRPr>
      </a:lvl3pPr>
      <a:lvl4pPr marL="1368830" algn="l" defTabSz="912554" rtl="0" eaLnBrk="1" latinLnBrk="0" hangingPunct="1">
        <a:defRPr sz="1800" kern="1200">
          <a:solidFill>
            <a:schemeClr val="tx1"/>
          </a:solidFill>
          <a:latin typeface="+mn-lt"/>
          <a:ea typeface="+mn-ea"/>
          <a:cs typeface="+mn-cs"/>
        </a:defRPr>
      </a:lvl4pPr>
      <a:lvl5pPr marL="1825105" algn="l" defTabSz="912554" rtl="0" eaLnBrk="1" latinLnBrk="0" hangingPunct="1">
        <a:defRPr sz="1800" kern="1200">
          <a:solidFill>
            <a:schemeClr val="tx1"/>
          </a:solidFill>
          <a:latin typeface="+mn-lt"/>
          <a:ea typeface="+mn-ea"/>
          <a:cs typeface="+mn-cs"/>
        </a:defRPr>
      </a:lvl5pPr>
      <a:lvl6pPr marL="2281382" algn="l" defTabSz="912554" rtl="0" eaLnBrk="1" latinLnBrk="0" hangingPunct="1">
        <a:defRPr sz="1800" kern="1200">
          <a:solidFill>
            <a:schemeClr val="tx1"/>
          </a:solidFill>
          <a:latin typeface="+mn-lt"/>
          <a:ea typeface="+mn-ea"/>
          <a:cs typeface="+mn-cs"/>
        </a:defRPr>
      </a:lvl6pPr>
      <a:lvl7pPr marL="2737660" algn="l" defTabSz="912554" rtl="0" eaLnBrk="1" latinLnBrk="0" hangingPunct="1">
        <a:defRPr sz="1800" kern="1200">
          <a:solidFill>
            <a:schemeClr val="tx1"/>
          </a:solidFill>
          <a:latin typeface="+mn-lt"/>
          <a:ea typeface="+mn-ea"/>
          <a:cs typeface="+mn-cs"/>
        </a:defRPr>
      </a:lvl7pPr>
      <a:lvl8pPr marL="3193935" algn="l" defTabSz="912554" rtl="0" eaLnBrk="1" latinLnBrk="0" hangingPunct="1">
        <a:defRPr sz="1800" kern="1200">
          <a:solidFill>
            <a:schemeClr val="tx1"/>
          </a:solidFill>
          <a:latin typeface="+mn-lt"/>
          <a:ea typeface="+mn-ea"/>
          <a:cs typeface="+mn-cs"/>
        </a:defRPr>
      </a:lvl8pPr>
      <a:lvl9pPr marL="3650216" algn="l" defTabSz="9125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91" y="234788"/>
            <a:ext cx="11400103" cy="8032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91" y="1476622"/>
            <a:ext cx="11400103" cy="2419124"/>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2513752"/>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Lst>
  <p:transition>
    <p:fade/>
  </p:transition>
  <p:txStyles>
    <p:titleStyle>
      <a:lvl1pPr algn="l" defTabSz="1108254" rtl="0" eaLnBrk="1" latinLnBrk="0" hangingPunct="1">
        <a:lnSpc>
          <a:spcPct val="90000"/>
        </a:lnSpc>
        <a:spcBef>
          <a:spcPct val="0"/>
        </a:spcBef>
        <a:buNone/>
        <a:defRPr lang="en-US" sz="5800" b="0" kern="1200" cap="none" spc="-182" dirty="0" smtClean="0">
          <a:ln w="3175">
            <a:noFill/>
          </a:ln>
          <a:gradFill flip="none" rotWithShape="1">
            <a:gsLst>
              <a:gs pos="0">
                <a:schemeClr val="accent2"/>
              </a:gs>
              <a:gs pos="86000">
                <a:schemeClr val="accent2"/>
              </a:gs>
            </a:gsLst>
            <a:lin ang="5400000" scaled="0"/>
            <a:tileRect/>
          </a:gradFill>
          <a:effectLst/>
          <a:latin typeface="Segoe UI" pitchFamily="34" charset="0"/>
          <a:ea typeface="+mn-ea"/>
          <a:cs typeface="Arial" charset="0"/>
        </a:defRPr>
      </a:lvl1pPr>
    </p:titleStyle>
    <p:bodyStyle>
      <a:lvl1pPr marL="557999" indent="-557999" algn="l" defTabSz="1108254" rtl="0" eaLnBrk="1" latinLnBrk="0" hangingPunct="1">
        <a:lnSpc>
          <a:spcPct val="90000"/>
        </a:lnSpc>
        <a:spcBef>
          <a:spcPct val="20000"/>
        </a:spcBef>
        <a:buFont typeface="Segoe UI" pitchFamily="34" charset="0"/>
        <a:buChar char="−"/>
        <a:defRPr sz="3900" kern="1200">
          <a:gradFill>
            <a:gsLst>
              <a:gs pos="0">
                <a:schemeClr val="accent6"/>
              </a:gs>
              <a:gs pos="86000">
                <a:schemeClr val="accent6"/>
              </a:gs>
            </a:gsLst>
            <a:lin ang="5400000" scaled="0"/>
          </a:gradFill>
          <a:latin typeface="Segoe UI" pitchFamily="34" charset="0"/>
          <a:ea typeface="+mn-ea"/>
          <a:cs typeface="+mn-cs"/>
        </a:defRPr>
      </a:lvl1pPr>
      <a:lvl2pPr marL="1037110" indent="-479112" algn="l" defTabSz="1108254" rtl="0" eaLnBrk="1" latinLnBrk="0" hangingPunct="1">
        <a:lnSpc>
          <a:spcPct val="90000"/>
        </a:lnSpc>
        <a:spcBef>
          <a:spcPct val="20000"/>
        </a:spcBef>
        <a:buFont typeface="Segoe UI" pitchFamily="34" charset="0"/>
        <a:buChar char="−"/>
        <a:defRPr sz="3400" kern="1200">
          <a:gradFill>
            <a:gsLst>
              <a:gs pos="0">
                <a:schemeClr val="accent6"/>
              </a:gs>
              <a:gs pos="86000">
                <a:schemeClr val="accent6"/>
              </a:gs>
            </a:gsLst>
            <a:lin ang="5400000" scaled="0"/>
          </a:gradFill>
          <a:latin typeface="Segoe UI" pitchFamily="34" charset="0"/>
          <a:ea typeface="+mn-ea"/>
          <a:cs typeface="+mn-cs"/>
        </a:defRPr>
      </a:lvl2pPr>
      <a:lvl3pPr marL="1525843" indent="-488737" algn="l" defTabSz="1108254" rtl="0" eaLnBrk="1" latinLnBrk="0" hangingPunct="1">
        <a:lnSpc>
          <a:spcPct val="90000"/>
        </a:lnSpc>
        <a:spcBef>
          <a:spcPct val="20000"/>
        </a:spcBef>
        <a:buFont typeface="Segoe UI" pitchFamily="34" charset="0"/>
        <a:buChar char="−"/>
        <a:defRPr sz="2900" kern="1200">
          <a:gradFill>
            <a:gsLst>
              <a:gs pos="0">
                <a:schemeClr val="accent6"/>
              </a:gs>
              <a:gs pos="86000">
                <a:schemeClr val="accent6"/>
              </a:gs>
            </a:gsLst>
            <a:lin ang="5400000" scaled="0"/>
          </a:gradFill>
          <a:latin typeface="Segoe UI" pitchFamily="34" charset="0"/>
          <a:ea typeface="+mn-ea"/>
          <a:cs typeface="+mn-cs"/>
        </a:defRPr>
      </a:lvl3pPr>
      <a:lvl4pPr marL="1945308" indent="-419460" algn="l" defTabSz="1108254"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4pPr>
      <a:lvl5pPr marL="2353228" indent="-407918" algn="l" defTabSz="1108254"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5pPr>
      <a:lvl6pPr marL="3047719" indent="-277066" algn="l" defTabSz="110825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1847" indent="-277066" algn="l" defTabSz="110825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5980" indent="-277066" algn="l" defTabSz="110825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111" indent="-277066" algn="l" defTabSz="110825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254" rtl="0" eaLnBrk="1" latinLnBrk="0" hangingPunct="1">
        <a:defRPr sz="2200" kern="1200">
          <a:solidFill>
            <a:schemeClr val="tx1"/>
          </a:solidFill>
          <a:latin typeface="+mn-lt"/>
          <a:ea typeface="+mn-ea"/>
          <a:cs typeface="+mn-cs"/>
        </a:defRPr>
      </a:lvl1pPr>
      <a:lvl2pPr marL="554133" algn="l" defTabSz="1108254" rtl="0" eaLnBrk="1" latinLnBrk="0" hangingPunct="1">
        <a:defRPr sz="2200" kern="1200">
          <a:solidFill>
            <a:schemeClr val="tx1"/>
          </a:solidFill>
          <a:latin typeface="+mn-lt"/>
          <a:ea typeface="+mn-ea"/>
          <a:cs typeface="+mn-cs"/>
        </a:defRPr>
      </a:lvl2pPr>
      <a:lvl3pPr marL="1108254" algn="l" defTabSz="1108254" rtl="0" eaLnBrk="1" latinLnBrk="0" hangingPunct="1">
        <a:defRPr sz="2200" kern="1200">
          <a:solidFill>
            <a:schemeClr val="tx1"/>
          </a:solidFill>
          <a:latin typeface="+mn-lt"/>
          <a:ea typeface="+mn-ea"/>
          <a:cs typeface="+mn-cs"/>
        </a:defRPr>
      </a:lvl3pPr>
      <a:lvl4pPr marL="1662393" algn="l" defTabSz="1108254" rtl="0" eaLnBrk="1" latinLnBrk="0" hangingPunct="1">
        <a:defRPr sz="2200" kern="1200">
          <a:solidFill>
            <a:schemeClr val="tx1"/>
          </a:solidFill>
          <a:latin typeface="+mn-lt"/>
          <a:ea typeface="+mn-ea"/>
          <a:cs typeface="+mn-cs"/>
        </a:defRPr>
      </a:lvl4pPr>
      <a:lvl5pPr marL="2216524" algn="l" defTabSz="1108254" rtl="0" eaLnBrk="1" latinLnBrk="0" hangingPunct="1">
        <a:defRPr sz="2200" kern="1200">
          <a:solidFill>
            <a:schemeClr val="tx1"/>
          </a:solidFill>
          <a:latin typeface="+mn-lt"/>
          <a:ea typeface="+mn-ea"/>
          <a:cs typeface="+mn-cs"/>
        </a:defRPr>
      </a:lvl5pPr>
      <a:lvl6pPr marL="2770657" algn="l" defTabSz="1108254" rtl="0" eaLnBrk="1" latinLnBrk="0" hangingPunct="1">
        <a:defRPr sz="2200" kern="1200">
          <a:solidFill>
            <a:schemeClr val="tx1"/>
          </a:solidFill>
          <a:latin typeface="+mn-lt"/>
          <a:ea typeface="+mn-ea"/>
          <a:cs typeface="+mn-cs"/>
        </a:defRPr>
      </a:lvl6pPr>
      <a:lvl7pPr marL="3324784" algn="l" defTabSz="1108254" rtl="0" eaLnBrk="1" latinLnBrk="0" hangingPunct="1">
        <a:defRPr sz="2200" kern="1200">
          <a:solidFill>
            <a:schemeClr val="tx1"/>
          </a:solidFill>
          <a:latin typeface="+mn-lt"/>
          <a:ea typeface="+mn-ea"/>
          <a:cs typeface="+mn-cs"/>
        </a:defRPr>
      </a:lvl7pPr>
      <a:lvl8pPr marL="3878913" algn="l" defTabSz="1108254" rtl="0" eaLnBrk="1" latinLnBrk="0" hangingPunct="1">
        <a:defRPr sz="2200" kern="1200">
          <a:solidFill>
            <a:schemeClr val="tx1"/>
          </a:solidFill>
          <a:latin typeface="+mn-lt"/>
          <a:ea typeface="+mn-ea"/>
          <a:cs typeface="+mn-cs"/>
        </a:defRPr>
      </a:lvl8pPr>
      <a:lvl9pPr marL="4433050" algn="l" defTabSz="1108254"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91" y="234786"/>
            <a:ext cx="11400103" cy="8032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91" y="1476622"/>
            <a:ext cx="11400103" cy="2419124"/>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3208972"/>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Lst>
  <p:transition>
    <p:fade/>
  </p:transition>
  <p:txStyles>
    <p:titleStyle>
      <a:lvl1pPr algn="l" defTabSz="1108491" rtl="0" eaLnBrk="1" latinLnBrk="0" hangingPunct="1">
        <a:lnSpc>
          <a:spcPct val="90000"/>
        </a:lnSpc>
        <a:spcBef>
          <a:spcPct val="0"/>
        </a:spcBef>
        <a:buNone/>
        <a:defRPr lang="en-US" sz="5800" b="0" kern="1200" cap="none" spc="-182" dirty="0" smtClean="0">
          <a:ln w="3175">
            <a:noFill/>
          </a:ln>
          <a:gradFill flip="none" rotWithShape="1">
            <a:gsLst>
              <a:gs pos="0">
                <a:schemeClr val="accent2"/>
              </a:gs>
              <a:gs pos="86000">
                <a:schemeClr val="accent2"/>
              </a:gs>
            </a:gsLst>
            <a:lin ang="5400000" scaled="0"/>
            <a:tileRect/>
          </a:gradFill>
          <a:effectLst/>
          <a:latin typeface="Segoe UI" pitchFamily="34" charset="0"/>
          <a:ea typeface="+mn-ea"/>
          <a:cs typeface="Arial" charset="0"/>
        </a:defRPr>
      </a:lvl1pPr>
    </p:titleStyle>
    <p:bodyStyle>
      <a:lvl1pPr marL="558117" indent="-558117" algn="l" defTabSz="1108491" rtl="0" eaLnBrk="1" latinLnBrk="0" hangingPunct="1">
        <a:lnSpc>
          <a:spcPct val="90000"/>
        </a:lnSpc>
        <a:spcBef>
          <a:spcPct val="20000"/>
        </a:spcBef>
        <a:buFont typeface="Segoe UI" pitchFamily="34" charset="0"/>
        <a:buChar char="−"/>
        <a:defRPr sz="3900" kern="1200">
          <a:gradFill>
            <a:gsLst>
              <a:gs pos="0">
                <a:schemeClr val="accent6"/>
              </a:gs>
              <a:gs pos="86000">
                <a:schemeClr val="accent6"/>
              </a:gs>
            </a:gsLst>
            <a:lin ang="5400000" scaled="0"/>
          </a:gradFill>
          <a:latin typeface="Segoe UI" pitchFamily="34" charset="0"/>
          <a:ea typeface="+mn-ea"/>
          <a:cs typeface="+mn-cs"/>
        </a:defRPr>
      </a:lvl1pPr>
      <a:lvl2pPr marL="1037336" indent="-479214" algn="l" defTabSz="1108491" rtl="0" eaLnBrk="1" latinLnBrk="0" hangingPunct="1">
        <a:lnSpc>
          <a:spcPct val="90000"/>
        </a:lnSpc>
        <a:spcBef>
          <a:spcPct val="20000"/>
        </a:spcBef>
        <a:buFont typeface="Segoe UI" pitchFamily="34" charset="0"/>
        <a:buChar char="−"/>
        <a:defRPr sz="3400" kern="1200">
          <a:gradFill>
            <a:gsLst>
              <a:gs pos="0">
                <a:schemeClr val="accent6"/>
              </a:gs>
              <a:gs pos="86000">
                <a:schemeClr val="accent6"/>
              </a:gs>
            </a:gsLst>
            <a:lin ang="5400000" scaled="0"/>
          </a:gradFill>
          <a:latin typeface="Segoe UI" pitchFamily="34" charset="0"/>
          <a:ea typeface="+mn-ea"/>
          <a:cs typeface="+mn-cs"/>
        </a:defRPr>
      </a:lvl2pPr>
      <a:lvl3pPr marL="1526168" indent="-488839" algn="l" defTabSz="1108491" rtl="0" eaLnBrk="1" latinLnBrk="0" hangingPunct="1">
        <a:lnSpc>
          <a:spcPct val="90000"/>
        </a:lnSpc>
        <a:spcBef>
          <a:spcPct val="20000"/>
        </a:spcBef>
        <a:buFont typeface="Segoe UI" pitchFamily="34" charset="0"/>
        <a:buChar char="−"/>
        <a:defRPr sz="2900" kern="1200">
          <a:gradFill>
            <a:gsLst>
              <a:gs pos="0">
                <a:schemeClr val="accent6"/>
              </a:gs>
              <a:gs pos="86000">
                <a:schemeClr val="accent6"/>
              </a:gs>
            </a:gsLst>
            <a:lin ang="5400000" scaled="0"/>
          </a:gradFill>
          <a:latin typeface="Segoe UI" pitchFamily="34" charset="0"/>
          <a:ea typeface="+mn-ea"/>
          <a:cs typeface="+mn-cs"/>
        </a:defRPr>
      </a:lvl3pPr>
      <a:lvl4pPr marL="1945721" indent="-419550" algn="l" defTabSz="1108491"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4pPr>
      <a:lvl5pPr marL="2353729" indent="-408004" algn="l" defTabSz="1108491"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5pPr>
      <a:lvl6pPr marL="3048369" indent="-277128"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616" indent="-277128"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68" indent="-277128"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115" indent="-277128"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200" kern="1200">
          <a:solidFill>
            <a:schemeClr val="tx1"/>
          </a:solidFill>
          <a:latin typeface="+mn-lt"/>
          <a:ea typeface="+mn-ea"/>
          <a:cs typeface="+mn-cs"/>
        </a:defRPr>
      </a:lvl1pPr>
      <a:lvl2pPr marL="554250" algn="l" defTabSz="1108491" rtl="0" eaLnBrk="1" latinLnBrk="0" hangingPunct="1">
        <a:defRPr sz="2200" kern="1200">
          <a:solidFill>
            <a:schemeClr val="tx1"/>
          </a:solidFill>
          <a:latin typeface="+mn-lt"/>
          <a:ea typeface="+mn-ea"/>
          <a:cs typeface="+mn-cs"/>
        </a:defRPr>
      </a:lvl2pPr>
      <a:lvl3pPr marL="1108491" algn="l" defTabSz="1108491" rtl="0" eaLnBrk="1" latinLnBrk="0" hangingPunct="1">
        <a:defRPr sz="2200" kern="1200">
          <a:solidFill>
            <a:schemeClr val="tx1"/>
          </a:solidFill>
          <a:latin typeface="+mn-lt"/>
          <a:ea typeface="+mn-ea"/>
          <a:cs typeface="+mn-cs"/>
        </a:defRPr>
      </a:lvl3pPr>
      <a:lvl4pPr marL="1662746" algn="l" defTabSz="1108491" rtl="0" eaLnBrk="1" latinLnBrk="0" hangingPunct="1">
        <a:defRPr sz="2200" kern="1200">
          <a:solidFill>
            <a:schemeClr val="tx1"/>
          </a:solidFill>
          <a:latin typeface="+mn-lt"/>
          <a:ea typeface="+mn-ea"/>
          <a:cs typeface="+mn-cs"/>
        </a:defRPr>
      </a:lvl4pPr>
      <a:lvl5pPr marL="2216995" algn="l" defTabSz="1108491" rtl="0" eaLnBrk="1" latinLnBrk="0" hangingPunct="1">
        <a:defRPr sz="2200" kern="1200">
          <a:solidFill>
            <a:schemeClr val="tx1"/>
          </a:solidFill>
          <a:latin typeface="+mn-lt"/>
          <a:ea typeface="+mn-ea"/>
          <a:cs typeface="+mn-cs"/>
        </a:defRPr>
      </a:lvl5pPr>
      <a:lvl6pPr marL="2771247" algn="l" defTabSz="1108491" rtl="0" eaLnBrk="1" latinLnBrk="0" hangingPunct="1">
        <a:defRPr sz="2200" kern="1200">
          <a:solidFill>
            <a:schemeClr val="tx1"/>
          </a:solidFill>
          <a:latin typeface="+mn-lt"/>
          <a:ea typeface="+mn-ea"/>
          <a:cs typeface="+mn-cs"/>
        </a:defRPr>
      </a:lvl6pPr>
      <a:lvl7pPr marL="3325492" algn="l" defTabSz="1108491" rtl="0" eaLnBrk="1" latinLnBrk="0" hangingPunct="1">
        <a:defRPr sz="2200" kern="1200">
          <a:solidFill>
            <a:schemeClr val="tx1"/>
          </a:solidFill>
          <a:latin typeface="+mn-lt"/>
          <a:ea typeface="+mn-ea"/>
          <a:cs typeface="+mn-cs"/>
        </a:defRPr>
      </a:lvl7pPr>
      <a:lvl8pPr marL="3879741" algn="l" defTabSz="1108491" rtl="0" eaLnBrk="1" latinLnBrk="0" hangingPunct="1">
        <a:defRPr sz="2200" kern="1200">
          <a:solidFill>
            <a:schemeClr val="tx1"/>
          </a:solidFill>
          <a:latin typeface="+mn-lt"/>
          <a:ea typeface="+mn-ea"/>
          <a:cs typeface="+mn-cs"/>
        </a:defRPr>
      </a:lvl8pPr>
      <a:lvl9pPr marL="4433992" algn="l" defTabSz="1108491"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91" y="234784"/>
            <a:ext cx="11400103" cy="8032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91" y="1476622"/>
            <a:ext cx="11400103" cy="2419124"/>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4761810"/>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Lst>
  <p:transition>
    <p:fade/>
  </p:transition>
  <p:txStyles>
    <p:titleStyle>
      <a:lvl1pPr algn="l" defTabSz="1108729" rtl="0" eaLnBrk="1" latinLnBrk="0" hangingPunct="1">
        <a:lnSpc>
          <a:spcPct val="90000"/>
        </a:lnSpc>
        <a:spcBef>
          <a:spcPct val="0"/>
        </a:spcBef>
        <a:buNone/>
        <a:defRPr lang="en-US" sz="5800" b="0" kern="1200" cap="none" spc="-182" dirty="0" smtClean="0">
          <a:ln w="3175">
            <a:noFill/>
          </a:ln>
          <a:gradFill flip="none" rotWithShape="1">
            <a:gsLst>
              <a:gs pos="0">
                <a:schemeClr val="accent2"/>
              </a:gs>
              <a:gs pos="86000">
                <a:schemeClr val="accent2"/>
              </a:gs>
            </a:gsLst>
            <a:lin ang="5400000" scaled="0"/>
            <a:tileRect/>
          </a:gradFill>
          <a:effectLst/>
          <a:latin typeface="Segoe UI" pitchFamily="34" charset="0"/>
          <a:ea typeface="+mn-ea"/>
          <a:cs typeface="Arial" charset="0"/>
        </a:defRPr>
      </a:lvl1pPr>
    </p:titleStyle>
    <p:bodyStyle>
      <a:lvl1pPr marL="558240" indent="-558240" algn="l" defTabSz="1108729" rtl="0" eaLnBrk="1" latinLnBrk="0" hangingPunct="1">
        <a:lnSpc>
          <a:spcPct val="90000"/>
        </a:lnSpc>
        <a:spcBef>
          <a:spcPct val="20000"/>
        </a:spcBef>
        <a:buFont typeface="Segoe UI" pitchFamily="34" charset="0"/>
        <a:buChar char="−"/>
        <a:defRPr sz="3900" kern="1200">
          <a:gradFill>
            <a:gsLst>
              <a:gs pos="0">
                <a:schemeClr val="accent6"/>
              </a:gs>
              <a:gs pos="86000">
                <a:schemeClr val="accent6"/>
              </a:gs>
            </a:gsLst>
            <a:lin ang="5400000" scaled="0"/>
          </a:gradFill>
          <a:latin typeface="Segoe UI" pitchFamily="34" charset="0"/>
          <a:ea typeface="+mn-ea"/>
          <a:cs typeface="+mn-cs"/>
        </a:defRPr>
      </a:lvl1pPr>
      <a:lvl2pPr marL="1037552" indent="-479316" algn="l" defTabSz="1108729" rtl="0" eaLnBrk="1" latinLnBrk="0" hangingPunct="1">
        <a:lnSpc>
          <a:spcPct val="90000"/>
        </a:lnSpc>
        <a:spcBef>
          <a:spcPct val="20000"/>
        </a:spcBef>
        <a:buFont typeface="Segoe UI" pitchFamily="34" charset="0"/>
        <a:buChar char="−"/>
        <a:defRPr sz="3400" kern="1200">
          <a:gradFill>
            <a:gsLst>
              <a:gs pos="0">
                <a:schemeClr val="accent6"/>
              </a:gs>
              <a:gs pos="86000">
                <a:schemeClr val="accent6"/>
              </a:gs>
            </a:gsLst>
            <a:lin ang="5400000" scaled="0"/>
          </a:gradFill>
          <a:latin typeface="Segoe UI" pitchFamily="34" charset="0"/>
          <a:ea typeface="+mn-ea"/>
          <a:cs typeface="+mn-cs"/>
        </a:defRPr>
      </a:lvl2pPr>
      <a:lvl3pPr marL="1526494" indent="-488941" algn="l" defTabSz="1108729" rtl="0" eaLnBrk="1" latinLnBrk="0" hangingPunct="1">
        <a:lnSpc>
          <a:spcPct val="90000"/>
        </a:lnSpc>
        <a:spcBef>
          <a:spcPct val="20000"/>
        </a:spcBef>
        <a:buFont typeface="Segoe UI" pitchFamily="34" charset="0"/>
        <a:buChar char="−"/>
        <a:defRPr sz="2900" kern="1200">
          <a:gradFill>
            <a:gsLst>
              <a:gs pos="0">
                <a:schemeClr val="accent6"/>
              </a:gs>
              <a:gs pos="86000">
                <a:schemeClr val="accent6"/>
              </a:gs>
            </a:gsLst>
            <a:lin ang="5400000" scaled="0"/>
          </a:gradFill>
          <a:latin typeface="Segoe UI" pitchFamily="34" charset="0"/>
          <a:ea typeface="+mn-ea"/>
          <a:cs typeface="+mn-cs"/>
        </a:defRPr>
      </a:lvl3pPr>
      <a:lvl4pPr marL="1946136" indent="-419640" algn="l" defTabSz="1108729"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4pPr>
      <a:lvl5pPr marL="2354230" indent="-408092" algn="l" defTabSz="1108729" rtl="0" eaLnBrk="1" latinLnBrk="0" hangingPunct="1">
        <a:lnSpc>
          <a:spcPct val="90000"/>
        </a:lnSpc>
        <a:spcBef>
          <a:spcPct val="20000"/>
        </a:spcBef>
        <a:buFont typeface="Segoe UI" pitchFamily="34" charset="0"/>
        <a:buChar char="−"/>
        <a:defRPr sz="2400" kern="1200">
          <a:gradFill>
            <a:gsLst>
              <a:gs pos="0">
                <a:schemeClr val="accent6"/>
              </a:gs>
              <a:gs pos="86000">
                <a:schemeClr val="accent6"/>
              </a:gs>
            </a:gsLst>
            <a:lin ang="5400000" scaled="0"/>
          </a:gradFill>
          <a:latin typeface="Segoe UI" pitchFamily="34" charset="0"/>
          <a:ea typeface="+mn-ea"/>
          <a:cs typeface="+mn-cs"/>
        </a:defRPr>
      </a:lvl5pPr>
      <a:lvl6pPr marL="3049017" indent="-277186" algn="l" defTabSz="110872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3382" indent="-277186" algn="l" defTabSz="110872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748" indent="-277186" algn="l" defTabSz="110872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2117" indent="-277186" algn="l" defTabSz="110872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729" rtl="0" eaLnBrk="1" latinLnBrk="0" hangingPunct="1">
        <a:defRPr sz="2200" kern="1200">
          <a:solidFill>
            <a:schemeClr val="tx1"/>
          </a:solidFill>
          <a:latin typeface="+mn-lt"/>
          <a:ea typeface="+mn-ea"/>
          <a:cs typeface="+mn-cs"/>
        </a:defRPr>
      </a:lvl1pPr>
      <a:lvl2pPr marL="554365" algn="l" defTabSz="1108729" rtl="0" eaLnBrk="1" latinLnBrk="0" hangingPunct="1">
        <a:defRPr sz="2200" kern="1200">
          <a:solidFill>
            <a:schemeClr val="tx1"/>
          </a:solidFill>
          <a:latin typeface="+mn-lt"/>
          <a:ea typeface="+mn-ea"/>
          <a:cs typeface="+mn-cs"/>
        </a:defRPr>
      </a:lvl2pPr>
      <a:lvl3pPr marL="1108729" algn="l" defTabSz="1108729" rtl="0" eaLnBrk="1" latinLnBrk="0" hangingPunct="1">
        <a:defRPr sz="2200" kern="1200">
          <a:solidFill>
            <a:schemeClr val="tx1"/>
          </a:solidFill>
          <a:latin typeface="+mn-lt"/>
          <a:ea typeface="+mn-ea"/>
          <a:cs typeface="+mn-cs"/>
        </a:defRPr>
      </a:lvl3pPr>
      <a:lvl4pPr marL="1663099" algn="l" defTabSz="1108729" rtl="0" eaLnBrk="1" latinLnBrk="0" hangingPunct="1">
        <a:defRPr sz="2200" kern="1200">
          <a:solidFill>
            <a:schemeClr val="tx1"/>
          </a:solidFill>
          <a:latin typeface="+mn-lt"/>
          <a:ea typeface="+mn-ea"/>
          <a:cs typeface="+mn-cs"/>
        </a:defRPr>
      </a:lvl4pPr>
      <a:lvl5pPr marL="2217467" algn="l" defTabSz="1108729" rtl="0" eaLnBrk="1" latinLnBrk="0" hangingPunct="1">
        <a:defRPr sz="2200" kern="1200">
          <a:solidFill>
            <a:schemeClr val="tx1"/>
          </a:solidFill>
          <a:latin typeface="+mn-lt"/>
          <a:ea typeface="+mn-ea"/>
          <a:cs typeface="+mn-cs"/>
        </a:defRPr>
      </a:lvl5pPr>
      <a:lvl6pPr marL="2771835" algn="l" defTabSz="1108729" rtl="0" eaLnBrk="1" latinLnBrk="0" hangingPunct="1">
        <a:defRPr sz="2200" kern="1200">
          <a:solidFill>
            <a:schemeClr val="tx1"/>
          </a:solidFill>
          <a:latin typeface="+mn-lt"/>
          <a:ea typeface="+mn-ea"/>
          <a:cs typeface="+mn-cs"/>
        </a:defRPr>
      </a:lvl6pPr>
      <a:lvl7pPr marL="3326200" algn="l" defTabSz="1108729" rtl="0" eaLnBrk="1" latinLnBrk="0" hangingPunct="1">
        <a:defRPr sz="2200" kern="1200">
          <a:solidFill>
            <a:schemeClr val="tx1"/>
          </a:solidFill>
          <a:latin typeface="+mn-lt"/>
          <a:ea typeface="+mn-ea"/>
          <a:cs typeface="+mn-cs"/>
        </a:defRPr>
      </a:lvl7pPr>
      <a:lvl8pPr marL="3880563" algn="l" defTabSz="1108729" rtl="0" eaLnBrk="1" latinLnBrk="0" hangingPunct="1">
        <a:defRPr sz="2200" kern="1200">
          <a:solidFill>
            <a:schemeClr val="tx1"/>
          </a:solidFill>
          <a:latin typeface="+mn-lt"/>
          <a:ea typeface="+mn-ea"/>
          <a:cs typeface="+mn-cs"/>
        </a:defRPr>
      </a:lvl8pPr>
      <a:lvl9pPr marL="4434934" algn="l" defTabSz="1108729" rtl="0" eaLnBrk="1" latinLnBrk="0" hangingPunct="1">
        <a:defRPr sz="2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211263"/>
            <a:ext cx="11887200" cy="5486402"/>
          </a:xfrm>
          <a:prstGeom prst="rect">
            <a:avLst/>
          </a:prstGeom>
        </p:spPr>
        <p:txBody>
          <a:bodyPr vert="horz" lIns="182715" tIns="146169" rIns="182715" bIns="146169"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48" y="298450"/>
            <a:ext cx="11887199" cy="912813"/>
          </a:xfrm>
          <a:prstGeom prst="rect">
            <a:avLst/>
          </a:prstGeom>
        </p:spPr>
        <p:txBody>
          <a:bodyPr vert="horz" lIns="182715" tIns="45676" rIns="182715" bIns="45676"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3908956511"/>
      </p:ext>
    </p:extLst>
  </p:cSld>
  <p:clrMap bg1="dk1" tx1="lt1" bg2="dk2" tx2="lt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Lst>
  <p:txStyles>
    <p:titleStyle>
      <a:lvl1pPr algn="l" defTabSz="913156"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p:titleStyle>
    <p:bodyStyle>
      <a:lvl1pPr marL="0" indent="0" algn="l" defTabSz="91315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15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575" indent="-228289" algn="l" defTabSz="91315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767" indent="-282191" algn="l" defTabSz="913156"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2057" indent="-293286" algn="l" defTabSz="91315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1174" indent="-228289" algn="l" defTabSz="913156"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7750" indent="-228289" algn="l" defTabSz="913156"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4328" indent="-228289" algn="l" defTabSz="913156"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0905" indent="-228289" algn="l" defTabSz="913156"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3156" rtl="0" eaLnBrk="1" latinLnBrk="0" hangingPunct="1">
        <a:defRPr sz="1800" kern="1200">
          <a:solidFill>
            <a:schemeClr val="tx1"/>
          </a:solidFill>
          <a:latin typeface="+mn-lt"/>
          <a:ea typeface="+mn-ea"/>
          <a:cs typeface="+mn-cs"/>
        </a:defRPr>
      </a:lvl1pPr>
      <a:lvl2pPr marL="456575" algn="l" defTabSz="913156" rtl="0" eaLnBrk="1" latinLnBrk="0" hangingPunct="1">
        <a:defRPr sz="1800" kern="1200">
          <a:solidFill>
            <a:schemeClr val="tx1"/>
          </a:solidFill>
          <a:latin typeface="+mn-lt"/>
          <a:ea typeface="+mn-ea"/>
          <a:cs typeface="+mn-cs"/>
        </a:defRPr>
      </a:lvl2pPr>
      <a:lvl3pPr marL="913156" algn="l" defTabSz="913156" rtl="0" eaLnBrk="1" latinLnBrk="0" hangingPunct="1">
        <a:defRPr sz="1800" kern="1200">
          <a:solidFill>
            <a:schemeClr val="tx1"/>
          </a:solidFill>
          <a:latin typeface="+mn-lt"/>
          <a:ea typeface="+mn-ea"/>
          <a:cs typeface="+mn-cs"/>
        </a:defRPr>
      </a:lvl3pPr>
      <a:lvl4pPr marL="1369733" algn="l" defTabSz="913156" rtl="0" eaLnBrk="1" latinLnBrk="0" hangingPunct="1">
        <a:defRPr sz="1800" kern="1200">
          <a:solidFill>
            <a:schemeClr val="tx1"/>
          </a:solidFill>
          <a:latin typeface="+mn-lt"/>
          <a:ea typeface="+mn-ea"/>
          <a:cs typeface="+mn-cs"/>
        </a:defRPr>
      </a:lvl4pPr>
      <a:lvl5pPr marL="1826308" algn="l" defTabSz="913156" rtl="0" eaLnBrk="1" latinLnBrk="0" hangingPunct="1">
        <a:defRPr sz="1800" kern="1200">
          <a:solidFill>
            <a:schemeClr val="tx1"/>
          </a:solidFill>
          <a:latin typeface="+mn-lt"/>
          <a:ea typeface="+mn-ea"/>
          <a:cs typeface="+mn-cs"/>
        </a:defRPr>
      </a:lvl5pPr>
      <a:lvl6pPr marL="2282885" algn="l" defTabSz="913156" rtl="0" eaLnBrk="1" latinLnBrk="0" hangingPunct="1">
        <a:defRPr sz="1800" kern="1200">
          <a:solidFill>
            <a:schemeClr val="tx1"/>
          </a:solidFill>
          <a:latin typeface="+mn-lt"/>
          <a:ea typeface="+mn-ea"/>
          <a:cs typeface="+mn-cs"/>
        </a:defRPr>
      </a:lvl6pPr>
      <a:lvl7pPr marL="2739463" algn="l" defTabSz="913156" rtl="0" eaLnBrk="1" latinLnBrk="0" hangingPunct="1">
        <a:defRPr sz="1800" kern="1200">
          <a:solidFill>
            <a:schemeClr val="tx1"/>
          </a:solidFill>
          <a:latin typeface="+mn-lt"/>
          <a:ea typeface="+mn-ea"/>
          <a:cs typeface="+mn-cs"/>
        </a:defRPr>
      </a:lvl7pPr>
      <a:lvl8pPr marL="3196041" algn="l" defTabSz="913156" rtl="0" eaLnBrk="1" latinLnBrk="0" hangingPunct="1">
        <a:defRPr sz="1800" kern="1200">
          <a:solidFill>
            <a:schemeClr val="tx1"/>
          </a:solidFill>
          <a:latin typeface="+mn-lt"/>
          <a:ea typeface="+mn-ea"/>
          <a:cs typeface="+mn-cs"/>
        </a:defRPr>
      </a:lvl8pPr>
      <a:lvl9pPr marL="3652617" algn="l" defTabSz="913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9.xml"/><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10.jpeg"/><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0.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21.jpeg"/><Relationship Id="rId4" Type="http://schemas.openxmlformats.org/officeDocument/2006/relationships/image" Target="../media/image2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76540" y="5783263"/>
            <a:ext cx="5941697" cy="902608"/>
          </a:xfrm>
        </p:spPr>
        <p:txBody>
          <a:bodyPr/>
          <a:lstStyle/>
          <a:p>
            <a:pPr lvl="0"/>
            <a:endParaRPr lang="en-US" dirty="0"/>
          </a:p>
          <a:p>
            <a:pPr lvl="0"/>
            <a:r>
              <a:rPr lang="en-US" dirty="0"/>
              <a:t>Jim Radigan  </a:t>
            </a:r>
            <a:r>
              <a:rPr lang="en-US" dirty="0" smtClean="0"/>
              <a:t> </a:t>
            </a:r>
            <a:r>
              <a:rPr lang="en-US" dirty="0"/>
              <a:t>Code Gen. Technologies (</a:t>
            </a:r>
            <a:r>
              <a:rPr lang="en-US" dirty="0" smtClean="0"/>
              <a:t>CGT)</a:t>
            </a:r>
            <a:endParaRPr lang="en-US" dirty="0"/>
          </a:p>
        </p:txBody>
      </p:sp>
      <p:sp>
        <p:nvSpPr>
          <p:cNvPr id="5" name="Title 1"/>
          <p:cNvSpPr>
            <a:spLocks noGrp="1"/>
          </p:cNvSpPr>
          <p:nvPr>
            <p:ph type="title"/>
          </p:nvPr>
        </p:nvSpPr>
        <p:spPr>
          <a:xfrm>
            <a:off x="549340" y="1668462"/>
            <a:ext cx="11887135" cy="1837298"/>
          </a:xfrm>
        </p:spPr>
        <p:txBody>
          <a:bodyPr/>
          <a:lstStyle/>
          <a:p>
            <a:r>
              <a:rPr lang="en-US" dirty="0" smtClean="0"/>
              <a:t>CLANG/C2 for Windows</a:t>
            </a:r>
            <a:br>
              <a:rPr lang="en-US" dirty="0" smtClean="0"/>
            </a:br>
            <a:r>
              <a:rPr lang="en-US" i="1" dirty="0" smtClean="0"/>
              <a:t/>
            </a:r>
            <a:br>
              <a:rPr lang="en-US" i="1" dirty="0" smtClean="0"/>
            </a:br>
            <a:r>
              <a:rPr lang="en-US" sz="4400" i="1" dirty="0" smtClean="0"/>
              <a:t>Using the VS </a:t>
            </a:r>
            <a:r>
              <a:rPr lang="en-US" sz="4400" i="1" dirty="0"/>
              <a:t>2015 </a:t>
            </a:r>
            <a:r>
              <a:rPr lang="en-US" sz="4400" i="1" dirty="0" smtClean="0"/>
              <a:t>C++ code generation </a:t>
            </a:r>
            <a:br>
              <a:rPr lang="en-US" sz="4400" i="1" dirty="0" smtClean="0"/>
            </a:br>
            <a:r>
              <a:rPr lang="en-US" sz="4400" i="1" dirty="0" smtClean="0"/>
              <a:t>(that also builds Windows, SQL, </a:t>
            </a:r>
            <a:r>
              <a:rPr lang="en-US" sz="4400" i="1" dirty="0" err="1" smtClean="0"/>
              <a:t>.Net</a:t>
            </a:r>
            <a:r>
              <a:rPr lang="en-US" sz="4400" i="1" dirty="0" smtClean="0"/>
              <a:t>, and Office)</a:t>
            </a:r>
            <a:endParaRPr lang="en-US" sz="4400" i="1" dirty="0"/>
          </a:p>
        </p:txBody>
      </p:sp>
      <p:sp>
        <p:nvSpPr>
          <p:cNvPr id="7" name="Text Placeholder 5"/>
          <p:cNvSpPr>
            <a:spLocks noGrp="1"/>
          </p:cNvSpPr>
          <p:nvPr>
            <p:ph type="body" sz="quarter" idx="12"/>
          </p:nvPr>
        </p:nvSpPr>
        <p:spPr>
          <a:xfrm>
            <a:off x="10256837" y="6088062"/>
            <a:ext cx="5941697" cy="750208"/>
          </a:xfrm>
        </p:spPr>
        <p:txBody>
          <a:bodyPr/>
          <a:lstStyle/>
          <a:p>
            <a:pPr lvl="0"/>
            <a:r>
              <a:rPr lang="en-US" dirty="0" smtClean="0"/>
              <a:t>CPPCON 2015</a:t>
            </a:r>
            <a:endParaRPr lang="en-US" dirty="0"/>
          </a:p>
        </p:txBody>
      </p:sp>
    </p:spTree>
    <p:extLst>
      <p:ext uri="{BB962C8B-B14F-4D97-AF65-F5344CB8AC3E}">
        <p14:creationId xmlns:p14="http://schemas.microsoft.com/office/powerpoint/2010/main" val="42821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7056437" y="2533227"/>
            <a:ext cx="6400801" cy="3124199"/>
          </a:xfrm>
        </p:spPr>
        <p:txBody>
          <a:bodyPr/>
          <a:lstStyle/>
          <a:p>
            <a:endParaRPr lang="en-US" dirty="0" smtClean="0"/>
          </a:p>
          <a:p>
            <a:r>
              <a:rPr lang="en-US" dirty="0"/>
              <a:t>1. </a:t>
            </a:r>
            <a:r>
              <a:rPr lang="en-US" dirty="0" smtClean="0"/>
              <a:t> ~Absolute Correctness </a:t>
            </a:r>
            <a:endParaRPr lang="en-US" dirty="0"/>
          </a:p>
          <a:p>
            <a:r>
              <a:rPr lang="en-US" dirty="0" smtClean="0"/>
              <a:t>2.  Compiler throughput</a:t>
            </a:r>
            <a:endParaRPr lang="en-US" dirty="0"/>
          </a:p>
          <a:p>
            <a:r>
              <a:rPr lang="en-US" dirty="0" smtClean="0"/>
              <a:t>3.  Code size</a:t>
            </a:r>
            <a:endParaRPr lang="en-US" dirty="0"/>
          </a:p>
          <a:p>
            <a:r>
              <a:rPr lang="en-US" dirty="0" smtClean="0"/>
              <a:t>4.  Code quality</a:t>
            </a:r>
            <a:endParaRPr lang="en-US" dirty="0"/>
          </a:p>
          <a:p>
            <a:endParaRPr lang="en-US" dirty="0" smtClean="0"/>
          </a:p>
          <a:p>
            <a:endParaRPr lang="en-US" dirty="0"/>
          </a:p>
        </p:txBody>
      </p:sp>
      <p:pic>
        <p:nvPicPr>
          <p:cNvPr id="7" name="Picture 4" descr="http://assets.cougar.nineentertainmentco.com.au/assets/TechLife/2012/06/06/1569/ivybridge_630x349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87" y="4411670"/>
            <a:ext cx="4434527" cy="2456589"/>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bwMode="auto">
          <a:xfrm>
            <a:off x="2560637" y="3307368"/>
            <a:ext cx="964734" cy="11150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62" tIns="91362" rIns="34265" bIns="34265" rtlCol="0" anchor="t" anchorCtr="0"/>
          <a:lstStyle/>
          <a:p>
            <a:pPr algn="ctr" defTabSz="931613"/>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4999037" y="1820612"/>
            <a:ext cx="1371600" cy="461586"/>
          </a:xfrm>
          <a:prstGeom prst="rect">
            <a:avLst/>
          </a:prstGeom>
          <a:noFill/>
        </p:spPr>
        <p:txBody>
          <a:bodyPr wrap="square" lIns="91362" tIns="45681" rIns="91362" bIns="45681" rtlCol="0">
            <a:spAutoFit/>
          </a:bodyPr>
          <a:lstStyle/>
          <a:p>
            <a:pPr defTabSz="931316"/>
            <a:r>
              <a:rPr lang="en-US" sz="2400" dirty="0">
                <a:gradFill>
                  <a:gsLst>
                    <a:gs pos="0">
                      <a:srgbClr val="FFFFFF"/>
                    </a:gs>
                    <a:gs pos="100000">
                      <a:srgbClr val="FFFFFF"/>
                    </a:gs>
                  </a:gsLst>
                  <a:lin ang="5400000" scaled="0"/>
                </a:gradFill>
              </a:rPr>
              <a:t>$87.7 B</a:t>
            </a:r>
          </a:p>
        </p:txBody>
      </p:sp>
      <p:sp>
        <p:nvSpPr>
          <p:cNvPr id="11" name="TextBox 10"/>
          <p:cNvSpPr txBox="1"/>
          <p:nvPr/>
        </p:nvSpPr>
        <p:spPr>
          <a:xfrm>
            <a:off x="5380037" y="5783262"/>
            <a:ext cx="1828800" cy="461586"/>
          </a:xfrm>
          <a:prstGeom prst="rect">
            <a:avLst/>
          </a:prstGeom>
          <a:noFill/>
        </p:spPr>
        <p:txBody>
          <a:bodyPr wrap="square" lIns="91362" tIns="45681" rIns="91362" bIns="45681" rtlCol="0">
            <a:spAutoFit/>
          </a:bodyPr>
          <a:lstStyle/>
          <a:p>
            <a:pPr defTabSz="931316"/>
            <a:r>
              <a:rPr lang="en-US" sz="2400" dirty="0">
                <a:gradFill>
                  <a:gsLst>
                    <a:gs pos="0">
                      <a:srgbClr val="FFFFFF"/>
                    </a:gs>
                    <a:gs pos="100000">
                      <a:srgbClr val="FFFFFF"/>
                    </a:gs>
                  </a:gsLst>
                  <a:lin ang="5400000" scaled="0"/>
                </a:gradFill>
              </a:rPr>
              <a:t>$100 .0B +</a:t>
            </a:r>
          </a:p>
        </p:txBody>
      </p:sp>
      <p:pic>
        <p:nvPicPr>
          <p:cNvPr id="6148" name="Picture 4" descr="http://www.onlinefreecomputers.com/wp-content/uploads/2013/01/Windows-8-Official-Logo9-300x2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418" y="677862"/>
            <a:ext cx="2857500" cy="25812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26320" y="262363"/>
            <a:ext cx="6180137" cy="830997"/>
          </a:xfrm>
          <a:prstGeom prst="rect">
            <a:avLst/>
          </a:prstGeom>
          <a:noFill/>
        </p:spPr>
        <p:txBody>
          <a:bodyPr wrap="square" rtlCol="0">
            <a:spAutoFit/>
          </a:bodyPr>
          <a:lstStyle/>
          <a:p>
            <a:pPr defTabSz="931316"/>
            <a:r>
              <a:rPr lang="en-US" sz="4800" i="1" dirty="0" smtClean="0">
                <a:gradFill>
                  <a:gsLst>
                    <a:gs pos="0">
                      <a:srgbClr val="FFFFFF"/>
                    </a:gs>
                    <a:gs pos="100000">
                      <a:srgbClr val="FFFFFF"/>
                    </a:gs>
                  </a:gsLst>
                  <a:lin ang="5400000" scaled="0"/>
                </a:gradFill>
              </a:rPr>
              <a:t>Compiler matters !</a:t>
            </a:r>
          </a:p>
        </p:txBody>
      </p:sp>
    </p:spTree>
    <p:extLst>
      <p:ext uri="{BB962C8B-B14F-4D97-AF65-F5344CB8AC3E}">
        <p14:creationId xmlns:p14="http://schemas.microsoft.com/office/powerpoint/2010/main" val="40774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grpId="1" nodeType="clickEffect">
                                  <p:stCondLst>
                                    <p:cond delay="0"/>
                                  </p:stCondLst>
                                  <p:childTnLst>
                                    <p:anim calcmode="lin" valueType="num">
                                      <p:cBhvr>
                                        <p:cTn id="35" dur="500"/>
                                        <p:tgtEl>
                                          <p:spTgt spid="10"/>
                                        </p:tgtEl>
                                        <p:attrNameLst>
                                          <p:attrName>ppt_w</p:attrName>
                                        </p:attrNameLst>
                                      </p:cBhvr>
                                      <p:tavLst>
                                        <p:tav tm="0">
                                          <p:val>
                                            <p:strVal val="ppt_w"/>
                                          </p:val>
                                        </p:tav>
                                        <p:tav tm="100000">
                                          <p:val>
                                            <p:fltVal val="0"/>
                                          </p:val>
                                        </p:tav>
                                      </p:tavLst>
                                    </p:anim>
                                    <p:anim calcmode="lin" valueType="num">
                                      <p:cBhvr>
                                        <p:cTn id="36" dur="500"/>
                                        <p:tgtEl>
                                          <p:spTgt spid="10"/>
                                        </p:tgtEl>
                                        <p:attrNameLst>
                                          <p:attrName>ppt_h</p:attrName>
                                        </p:attrNameLst>
                                      </p:cBhvr>
                                      <p:tavLst>
                                        <p:tav tm="0">
                                          <p:val>
                                            <p:strVal val="ppt_h"/>
                                          </p:val>
                                        </p:tav>
                                        <p:tav tm="100000">
                                          <p:val>
                                            <p:fltVal val="0"/>
                                          </p:val>
                                        </p:tav>
                                      </p:tavLst>
                                    </p:anim>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grpId="1" nodeType="clickEffect">
                                  <p:stCondLst>
                                    <p:cond delay="0"/>
                                  </p:stCondLst>
                                  <p:childTnLst>
                                    <p:anim calcmode="lin" valueType="num">
                                      <p:cBhvr>
                                        <p:cTn id="42" dur="100"/>
                                        <p:tgtEl>
                                          <p:spTgt spid="11"/>
                                        </p:tgtEl>
                                        <p:attrNameLst>
                                          <p:attrName>ppt_w</p:attrName>
                                        </p:attrNameLst>
                                      </p:cBhvr>
                                      <p:tavLst>
                                        <p:tav tm="0">
                                          <p:val>
                                            <p:strVal val="ppt_w"/>
                                          </p:val>
                                        </p:tav>
                                        <p:tav tm="100000">
                                          <p:val>
                                            <p:fltVal val="0"/>
                                          </p:val>
                                        </p:tav>
                                      </p:tavLst>
                                    </p:anim>
                                    <p:anim calcmode="lin" valueType="num">
                                      <p:cBhvr>
                                        <p:cTn id="43" dur="100"/>
                                        <p:tgtEl>
                                          <p:spTgt spid="11"/>
                                        </p:tgtEl>
                                        <p:attrNameLst>
                                          <p:attrName>ppt_h</p:attrName>
                                        </p:attrNameLst>
                                      </p:cBhvr>
                                      <p:tavLst>
                                        <p:tav tm="0">
                                          <p:val>
                                            <p:strVal val="ppt_h"/>
                                          </p:val>
                                        </p:tav>
                                        <p:tav tm="100000">
                                          <p:val>
                                            <p:fltVal val="0"/>
                                          </p:val>
                                        </p:tav>
                                      </p:tavLst>
                                    </p:anim>
                                    <p:animEffect transition="out" filter="fade">
                                      <p:cBhvr>
                                        <p:cTn id="44" dur="100"/>
                                        <p:tgtEl>
                                          <p:spTgt spid="11"/>
                                        </p:tgtEl>
                                      </p:cBhvr>
                                    </p:animEffect>
                                    <p:set>
                                      <p:cBhvr>
                                        <p:cTn id="45" dur="1" fill="hold">
                                          <p:stCondLst>
                                            <p:cond delay="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xEl>
                                              <p:pRg st="2" end="2"/>
                                            </p:txEl>
                                          </p:spTgt>
                                        </p:tgtEl>
                                        <p:attrNameLst>
                                          <p:attrName>style.visibility</p:attrName>
                                        </p:attrNameLst>
                                      </p:cBhvr>
                                      <p:to>
                                        <p:strVal val="visible"/>
                                      </p:to>
                                    </p:set>
                                    <p:anim calcmode="lin" valueType="num">
                                      <p:cBhvr additive="base">
                                        <p:cTn id="5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
                                            <p:txEl>
                                              <p:pRg st="1" end="1"/>
                                            </p:txEl>
                                          </p:spTgt>
                                        </p:tgtEl>
                                        <p:attrNameLst>
                                          <p:attrName>style.visibility</p:attrName>
                                        </p:attrNameLst>
                                      </p:cBhvr>
                                      <p:to>
                                        <p:strVal val="visible"/>
                                      </p:to>
                                    </p:set>
                                    <p:anim calcmode="lin" valueType="num">
                                      <p:cBhvr additive="base">
                                        <p:cTn id="56"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
                                            <p:txEl>
                                              <p:pRg st="3" end="3"/>
                                            </p:txEl>
                                          </p:spTgt>
                                        </p:tgtEl>
                                        <p:attrNameLst>
                                          <p:attrName>style.visibility</p:attrName>
                                        </p:attrNameLst>
                                      </p:cBhvr>
                                      <p:to>
                                        <p:strVal val="visible"/>
                                      </p:to>
                                    </p:set>
                                    <p:anim calcmode="lin" valueType="num">
                                      <p:cBhvr additive="base">
                                        <p:cTn id="6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 calcmode="lin" valueType="num">
                                      <p:cBhvr additive="base">
                                        <p:cTn id="68"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 with C++</a:t>
            </a:r>
            <a:endParaRPr lang="en-US" dirty="0"/>
          </a:p>
        </p:txBody>
      </p:sp>
      <p:sp>
        <p:nvSpPr>
          <p:cNvPr id="3" name="Content Placeholder 2"/>
          <p:cNvSpPr>
            <a:spLocks noGrp="1"/>
          </p:cNvSpPr>
          <p:nvPr>
            <p:ph idx="1"/>
          </p:nvPr>
        </p:nvSpPr>
        <p:spPr>
          <a:xfrm>
            <a:off x="621824" y="1632057"/>
            <a:ext cx="11192828" cy="4507583"/>
          </a:xfrm>
        </p:spPr>
        <p:txBody>
          <a:bodyPr>
            <a:normAutofit fontScale="77500" lnSpcReduction="20000"/>
          </a:bodyPr>
          <a:lstStyle/>
          <a:p>
            <a:endParaRPr lang="en-US" dirty="0" smtClean="0"/>
          </a:p>
          <a:p>
            <a:endParaRPr lang="en-US" dirty="0"/>
          </a:p>
          <a:p>
            <a:endParaRPr lang="en-US" dirty="0" smtClean="0"/>
          </a:p>
          <a:p>
            <a:endParaRPr lang="en-US" dirty="0"/>
          </a:p>
          <a:p>
            <a:endParaRPr lang="en-US" dirty="0" smtClean="0"/>
          </a:p>
          <a:p>
            <a:r>
              <a:rPr lang="en-US" dirty="0" smtClean="0"/>
              <a:t>  </a:t>
            </a:r>
          </a:p>
          <a:p>
            <a:r>
              <a:rPr lang="en-US" dirty="0" smtClean="0"/>
              <a:t>       Windows 	                              SQL 		                Office </a:t>
            </a:r>
          </a:p>
          <a:p>
            <a:r>
              <a:rPr lang="en-US" dirty="0"/>
              <a:t>	</a:t>
            </a:r>
            <a:r>
              <a:rPr lang="en-US" dirty="0" smtClean="0"/>
              <a:t>			   </a:t>
            </a:r>
          </a:p>
          <a:p>
            <a:endParaRPr lang="en-US" dirty="0"/>
          </a:p>
          <a:p>
            <a:pPr algn="ctr"/>
            <a:r>
              <a:rPr lang="en-US" b="1" dirty="0" smtClean="0"/>
              <a:t>Mission critical correctness </a:t>
            </a:r>
            <a:r>
              <a:rPr lang="en-US" b="1" i="1" u="sng" dirty="0" smtClean="0"/>
              <a:t>and </a:t>
            </a:r>
            <a:r>
              <a:rPr lang="en-US" b="1" dirty="0" smtClean="0"/>
              <a:t>compile time</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7" y="2492189"/>
            <a:ext cx="3273801" cy="8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6237" y="2492189"/>
            <a:ext cx="2590665" cy="87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http://i1-news.softpedia-static.com/images/news2/The-Windows-8-Logo-That-Could-Have-Bee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37" y="1668462"/>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024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How we work – team level</a:t>
            </a:r>
            <a:r>
              <a:rPr lang="en-US" dirty="0" smtClean="0"/>
              <a:t/>
            </a:r>
            <a:br>
              <a:rPr lang="en-US" dirty="0" smtClean="0"/>
            </a:br>
            <a:r>
              <a:rPr lang="en-US" sz="3600" i="1" dirty="0" smtClean="0"/>
              <a:t/>
            </a:r>
            <a:br>
              <a:rPr lang="en-US" sz="3600" i="1" dirty="0" smtClean="0"/>
            </a:br>
            <a:endParaRPr lang="en-US" sz="3600" dirty="0"/>
          </a:p>
        </p:txBody>
      </p:sp>
    </p:spTree>
    <p:extLst>
      <p:ext uri="{BB962C8B-B14F-4D97-AF65-F5344CB8AC3E}">
        <p14:creationId xmlns:p14="http://schemas.microsoft.com/office/powerpoint/2010/main" val="27163883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1 (of 5) Full stack Windows Builds – 6.5 hour compile</a:t>
            </a:r>
            <a:endParaRPr lang="en-US" sz="4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7" y="1287462"/>
            <a:ext cx="6705600" cy="547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4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Within that context we shipped new </a:t>
            </a:r>
            <a:endParaRPr lang="en-US" dirty="0"/>
          </a:p>
        </p:txBody>
      </p:sp>
      <p:sp>
        <p:nvSpPr>
          <p:cNvPr id="3" name="Text Placeholder 2"/>
          <p:cNvSpPr>
            <a:spLocks noGrp="1"/>
          </p:cNvSpPr>
          <p:nvPr>
            <p:ph type="body" sz="quarter" idx="10"/>
          </p:nvPr>
        </p:nvSpPr>
        <p:spPr>
          <a:xfrm>
            <a:off x="960437" y="1744662"/>
            <a:ext cx="11887200" cy="5484812"/>
          </a:xfrm>
        </p:spPr>
        <p:txBody>
          <a:bodyPr/>
          <a:lstStyle/>
          <a:p>
            <a:endParaRPr lang="en-US" dirty="0" smtClean="0"/>
          </a:p>
          <a:p>
            <a:r>
              <a:rPr lang="en-US" dirty="0" smtClean="0"/>
              <a:t>	Security</a:t>
            </a:r>
          </a:p>
          <a:p>
            <a:r>
              <a:rPr lang="en-US" dirty="0" smtClean="0"/>
              <a:t>	Asynchronous C++ programming model</a:t>
            </a:r>
          </a:p>
          <a:p>
            <a:r>
              <a:rPr lang="en-US" dirty="0" smtClean="0"/>
              <a:t>	Auto vectorization</a:t>
            </a:r>
          </a:p>
          <a:p>
            <a:r>
              <a:rPr lang="en-US" dirty="0" smtClean="0"/>
              <a:t>	Incremental Whole Program </a:t>
            </a:r>
          </a:p>
          <a:p>
            <a:r>
              <a:rPr lang="en-US" dirty="0" smtClean="0"/>
              <a:t>	Build time – for the developer</a:t>
            </a:r>
          </a:p>
          <a:p>
            <a:pPr marL="570614" indent="-570614">
              <a:buFont typeface="Arial" pitchFamily="34" charset="0"/>
              <a:buChar char="•"/>
            </a:pPr>
            <a:endParaRPr lang="en-US" dirty="0"/>
          </a:p>
        </p:txBody>
      </p:sp>
    </p:spTree>
    <p:extLst>
      <p:ext uri="{BB962C8B-B14F-4D97-AF65-F5344CB8AC3E}">
        <p14:creationId xmlns:p14="http://schemas.microsoft.com/office/powerpoint/2010/main" val="104869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50027"/>
            <a:ext cx="11400103" cy="621530"/>
          </a:xfrm>
        </p:spPr>
        <p:txBody>
          <a:bodyPr>
            <a:normAutofit fontScale="90000"/>
          </a:bodyPr>
          <a:lstStyle/>
          <a:p>
            <a:r>
              <a:rPr lang="en-US" dirty="0" smtClean="0"/>
              <a:t>IE Aurora Hack – Google </a:t>
            </a:r>
            <a:br>
              <a:rPr lang="en-US" dirty="0" smtClean="0"/>
            </a:br>
            <a:r>
              <a:rPr lang="en-US" sz="4400" dirty="0" smtClean="0"/>
              <a:t>Dangling pointer vulnerability</a:t>
            </a:r>
            <a:endParaRPr lang="en-US" sz="4400" dirty="0"/>
          </a:p>
        </p:txBody>
      </p:sp>
      <p:sp>
        <p:nvSpPr>
          <p:cNvPr id="7" name="Rectangle 6"/>
          <p:cNvSpPr/>
          <p:nvPr/>
        </p:nvSpPr>
        <p:spPr>
          <a:xfrm>
            <a:off x="1217741" y="2028434"/>
            <a:ext cx="9845543" cy="4443948"/>
          </a:xfrm>
          <a:prstGeom prst="rect">
            <a:avLst/>
          </a:prstGeom>
        </p:spPr>
        <p:style>
          <a:lnRef idx="1">
            <a:schemeClr val="accent1"/>
          </a:lnRef>
          <a:fillRef idx="2">
            <a:schemeClr val="accent1"/>
          </a:fillRef>
          <a:effectRef idx="1">
            <a:schemeClr val="accent1"/>
          </a:effectRef>
          <a:fontRef idx="minor">
            <a:schemeClr val="dk1"/>
          </a:fontRef>
        </p:style>
        <p:txBody>
          <a:bodyPr wrap="square" lIns="110993" tIns="55498" rIns="110993" bIns="55498">
            <a:spAutoFit/>
          </a:bodyPr>
          <a:lstStyle/>
          <a:p>
            <a:r>
              <a:rPr lang="en-US" sz="1700" dirty="0">
                <a:solidFill>
                  <a:prstClr val="black"/>
                </a:solidFill>
                <a:latin typeface="Consolas"/>
              </a:rPr>
              <a:t>&lt;html&gt;&lt;head&gt;&lt;script&gt;</a:t>
            </a:r>
          </a:p>
          <a:p>
            <a:r>
              <a:rPr lang="en-US" sz="1700" dirty="0" err="1">
                <a:solidFill>
                  <a:srgbClr val="0000FF"/>
                </a:solidFill>
                <a:latin typeface="Consolas"/>
              </a:rPr>
              <a:t>var</a:t>
            </a:r>
            <a:r>
              <a:rPr lang="en-US" sz="1700" dirty="0">
                <a:solidFill>
                  <a:prstClr val="black"/>
                </a:solidFill>
                <a:latin typeface="Consolas"/>
              </a:rPr>
              <a:t> e1;</a:t>
            </a:r>
          </a:p>
          <a:p>
            <a:r>
              <a:rPr lang="en-US" sz="1700" dirty="0">
                <a:solidFill>
                  <a:srgbClr val="0000FF"/>
                </a:solidFill>
                <a:latin typeface="Consolas"/>
              </a:rPr>
              <a:t>function</a:t>
            </a:r>
            <a:r>
              <a:rPr lang="en-US" sz="1700" dirty="0">
                <a:solidFill>
                  <a:prstClr val="black"/>
                </a:solidFill>
                <a:latin typeface="Consolas"/>
              </a:rPr>
              <a:t> f1(</a:t>
            </a:r>
            <a:r>
              <a:rPr lang="en-US" sz="1700" dirty="0" err="1">
                <a:solidFill>
                  <a:prstClr val="black"/>
                </a:solidFill>
                <a:latin typeface="Consolas"/>
              </a:rPr>
              <a:t>evt</a:t>
            </a:r>
            <a:r>
              <a:rPr lang="en-US" sz="1700" dirty="0">
                <a:solidFill>
                  <a:prstClr val="black"/>
                </a:solidFill>
                <a:latin typeface="Consolas"/>
              </a:rPr>
              <a:t>){</a:t>
            </a:r>
          </a:p>
          <a:p>
            <a:r>
              <a:rPr lang="en-US" sz="1700" dirty="0">
                <a:solidFill>
                  <a:prstClr val="black"/>
                </a:solidFill>
                <a:latin typeface="Consolas"/>
              </a:rPr>
              <a:t>    </a:t>
            </a:r>
            <a:r>
              <a:rPr lang="en-US" sz="1900" dirty="0">
                <a:solidFill>
                  <a:srgbClr val="FF0000"/>
                </a:solidFill>
                <a:latin typeface="Consolas"/>
              </a:rPr>
              <a:t>e1 = </a:t>
            </a:r>
            <a:r>
              <a:rPr lang="en-US" sz="1900" dirty="0" err="1">
                <a:solidFill>
                  <a:srgbClr val="FF0000"/>
                </a:solidFill>
                <a:latin typeface="Consolas"/>
              </a:rPr>
              <a:t>document.createEventObject</a:t>
            </a:r>
            <a:r>
              <a:rPr lang="en-US" sz="1900" dirty="0">
                <a:solidFill>
                  <a:srgbClr val="FF0000"/>
                </a:solidFill>
                <a:latin typeface="Consolas"/>
              </a:rPr>
              <a:t>(</a:t>
            </a:r>
            <a:r>
              <a:rPr lang="en-US" sz="1900" dirty="0" err="1">
                <a:solidFill>
                  <a:srgbClr val="FF0000"/>
                </a:solidFill>
                <a:latin typeface="Consolas"/>
              </a:rPr>
              <a:t>evt</a:t>
            </a:r>
            <a:r>
              <a:rPr lang="en-US" sz="1900" dirty="0">
                <a:solidFill>
                  <a:prstClr val="black"/>
                </a:solidFill>
                <a:latin typeface="Consolas"/>
              </a:rPr>
              <a:t>);</a:t>
            </a:r>
            <a:endParaRPr lang="en-US" sz="1700" dirty="0">
              <a:solidFill>
                <a:prstClr val="black"/>
              </a:solidFill>
              <a:latin typeface="Consolas"/>
            </a:endParaRPr>
          </a:p>
          <a:p>
            <a:r>
              <a:rPr lang="en-US" sz="1700" dirty="0">
                <a:solidFill>
                  <a:prstClr val="black"/>
                </a:solidFill>
                <a:latin typeface="Consolas"/>
              </a:rPr>
              <a:t>    </a:t>
            </a:r>
            <a:r>
              <a:rPr lang="en-US" sz="1700" dirty="0" err="1">
                <a:solidFill>
                  <a:prstClr val="black"/>
                </a:solidFill>
                <a:latin typeface="Consolas"/>
              </a:rPr>
              <a:t>document.getElementById</a:t>
            </a:r>
            <a:r>
              <a:rPr lang="en-US" sz="1700" dirty="0">
                <a:solidFill>
                  <a:prstClr val="black"/>
                </a:solidFill>
                <a:latin typeface="Consolas"/>
              </a:rPr>
              <a:t>(</a:t>
            </a:r>
            <a:r>
              <a:rPr lang="en-US" sz="1700" dirty="0">
                <a:solidFill>
                  <a:srgbClr val="800000"/>
                </a:solidFill>
                <a:latin typeface="Consolas"/>
              </a:rPr>
              <a:t>"</a:t>
            </a:r>
            <a:r>
              <a:rPr lang="en-US" sz="1700" dirty="0" err="1">
                <a:solidFill>
                  <a:srgbClr val="800000"/>
                </a:solidFill>
                <a:latin typeface="Consolas"/>
              </a:rPr>
              <a:t>sp</a:t>
            </a:r>
            <a:r>
              <a:rPr lang="en-US" sz="1700" dirty="0">
                <a:solidFill>
                  <a:srgbClr val="800000"/>
                </a:solidFill>
                <a:latin typeface="Consolas"/>
              </a:rPr>
              <a:t>"</a:t>
            </a:r>
            <a:r>
              <a:rPr lang="en-US" sz="1700" dirty="0">
                <a:solidFill>
                  <a:prstClr val="black"/>
                </a:solidFill>
                <a:latin typeface="Consolas"/>
              </a:rPr>
              <a:t>).</a:t>
            </a:r>
            <a:r>
              <a:rPr lang="en-US" sz="1700" dirty="0" err="1">
                <a:solidFill>
                  <a:prstClr val="black"/>
                </a:solidFill>
                <a:latin typeface="Consolas"/>
              </a:rPr>
              <a:t>innerHTML</a:t>
            </a:r>
            <a:r>
              <a:rPr lang="en-US" sz="1700" dirty="0">
                <a:solidFill>
                  <a:prstClr val="black"/>
                </a:solidFill>
                <a:latin typeface="Consolas"/>
              </a:rPr>
              <a:t> = </a:t>
            </a:r>
            <a:r>
              <a:rPr lang="en-US" sz="1700" dirty="0">
                <a:solidFill>
                  <a:srgbClr val="800000"/>
                </a:solidFill>
                <a:latin typeface="Consolas"/>
              </a:rPr>
              <a:t>""</a:t>
            </a:r>
            <a:r>
              <a:rPr lang="en-US" sz="1700" dirty="0">
                <a:solidFill>
                  <a:prstClr val="black"/>
                </a:solidFill>
                <a:latin typeface="Consolas"/>
              </a:rPr>
              <a:t>;</a:t>
            </a:r>
          </a:p>
          <a:p>
            <a:r>
              <a:rPr lang="en-US" sz="1700" dirty="0">
                <a:solidFill>
                  <a:prstClr val="black"/>
                </a:solidFill>
                <a:latin typeface="Consolas"/>
              </a:rPr>
              <a:t>    </a:t>
            </a:r>
            <a:r>
              <a:rPr lang="en-US" sz="1700" dirty="0" err="1">
                <a:solidFill>
                  <a:prstClr val="black"/>
                </a:solidFill>
                <a:latin typeface="Consolas"/>
              </a:rPr>
              <a:t>window.setInterval</a:t>
            </a:r>
            <a:r>
              <a:rPr lang="en-US" sz="1700" dirty="0">
                <a:solidFill>
                  <a:prstClr val="black"/>
                </a:solidFill>
                <a:latin typeface="Consolas"/>
              </a:rPr>
              <a:t>(f2, 50);</a:t>
            </a:r>
          </a:p>
          <a:p>
            <a:r>
              <a:rPr lang="en-US" sz="1700" dirty="0">
                <a:solidFill>
                  <a:prstClr val="black"/>
                </a:solidFill>
                <a:latin typeface="Consolas"/>
              </a:rPr>
              <a:t>}</a:t>
            </a:r>
          </a:p>
          <a:p>
            <a:r>
              <a:rPr lang="en-US" sz="1700" dirty="0">
                <a:solidFill>
                  <a:srgbClr val="0000FF"/>
                </a:solidFill>
                <a:latin typeface="Consolas"/>
              </a:rPr>
              <a:t>function</a:t>
            </a:r>
            <a:r>
              <a:rPr lang="en-US" sz="1700" dirty="0">
                <a:solidFill>
                  <a:prstClr val="black"/>
                </a:solidFill>
                <a:latin typeface="Consolas"/>
              </a:rPr>
              <a:t> f2(){</a:t>
            </a:r>
          </a:p>
          <a:p>
            <a:r>
              <a:rPr lang="en-US" sz="1700" dirty="0">
                <a:solidFill>
                  <a:prstClr val="black"/>
                </a:solidFill>
                <a:latin typeface="Consolas"/>
              </a:rPr>
              <a:t>  </a:t>
            </a:r>
            <a:r>
              <a:rPr lang="en-US" sz="1700" dirty="0" err="1">
                <a:solidFill>
                  <a:srgbClr val="0000FF"/>
                </a:solidFill>
                <a:latin typeface="Consolas"/>
              </a:rPr>
              <a:t>var</a:t>
            </a:r>
            <a:r>
              <a:rPr lang="en-US" sz="1700" dirty="0">
                <a:solidFill>
                  <a:prstClr val="black"/>
                </a:solidFill>
                <a:latin typeface="Consolas"/>
              </a:rPr>
              <a:t> t = </a:t>
            </a:r>
            <a:r>
              <a:rPr lang="en-US" sz="1900" dirty="0">
                <a:solidFill>
                  <a:srgbClr val="FF0000"/>
                </a:solidFill>
                <a:latin typeface="Consolas"/>
              </a:rPr>
              <a:t>e1.srcElement;</a:t>
            </a:r>
            <a:endParaRPr lang="en-US" sz="1700" dirty="0">
              <a:solidFill>
                <a:srgbClr val="FF0000"/>
              </a:solidFill>
              <a:latin typeface="Consolas"/>
            </a:endParaRPr>
          </a:p>
          <a:p>
            <a:r>
              <a:rPr lang="en-US" sz="1700" dirty="0">
                <a:solidFill>
                  <a:prstClr val="black"/>
                </a:solidFill>
                <a:latin typeface="Consolas"/>
              </a:rPr>
              <a:t>}</a:t>
            </a:r>
          </a:p>
          <a:p>
            <a:r>
              <a:rPr lang="en-US" sz="1700" dirty="0">
                <a:solidFill>
                  <a:prstClr val="black"/>
                </a:solidFill>
                <a:latin typeface="Consolas"/>
              </a:rPr>
              <a:t>&lt;/script&gt;&lt;/head&gt;</a:t>
            </a:r>
          </a:p>
          <a:p>
            <a:r>
              <a:rPr lang="en-US" sz="1700" dirty="0">
                <a:solidFill>
                  <a:prstClr val="black"/>
                </a:solidFill>
                <a:latin typeface="Consolas"/>
              </a:rPr>
              <a:t>&lt;body&gt;</a:t>
            </a:r>
          </a:p>
          <a:p>
            <a:r>
              <a:rPr lang="en-US" sz="1700" dirty="0">
                <a:solidFill>
                  <a:prstClr val="black"/>
                </a:solidFill>
                <a:latin typeface="Consolas"/>
              </a:rPr>
              <a:t>&lt;span id="</a:t>
            </a:r>
            <a:r>
              <a:rPr lang="en-US" sz="1700" dirty="0" err="1">
                <a:solidFill>
                  <a:prstClr val="black"/>
                </a:solidFill>
                <a:latin typeface="Consolas"/>
              </a:rPr>
              <a:t>sp</a:t>
            </a:r>
            <a:r>
              <a:rPr lang="en-US" sz="1700" dirty="0">
                <a:solidFill>
                  <a:prstClr val="black"/>
                </a:solidFill>
                <a:latin typeface="Consolas"/>
              </a:rPr>
              <a:t>"&gt;</a:t>
            </a:r>
          </a:p>
          <a:p>
            <a:r>
              <a:rPr lang="en-US" sz="1700" dirty="0">
                <a:solidFill>
                  <a:srgbClr val="0000FF"/>
                </a:solidFill>
                <a:latin typeface="Consolas"/>
              </a:rPr>
              <a:t>  </a:t>
            </a:r>
            <a:r>
              <a:rPr lang="en-US" sz="1700" dirty="0">
                <a:solidFill>
                  <a:prstClr val="black"/>
                </a:solidFill>
                <a:latin typeface="Consolas"/>
              </a:rPr>
              <a:t>&lt;</a:t>
            </a:r>
            <a:r>
              <a:rPr lang="en-US" sz="1700" dirty="0" err="1">
                <a:solidFill>
                  <a:prstClr val="black"/>
                </a:solidFill>
                <a:latin typeface="Consolas"/>
              </a:rPr>
              <a:t>img</a:t>
            </a:r>
            <a:r>
              <a:rPr lang="en-US" sz="1700" dirty="0">
                <a:solidFill>
                  <a:prstClr val="black"/>
                </a:solidFill>
                <a:latin typeface="Consolas"/>
              </a:rPr>
              <a:t> </a:t>
            </a:r>
            <a:r>
              <a:rPr lang="en-US" sz="1700" dirty="0" err="1">
                <a:solidFill>
                  <a:prstClr val="black"/>
                </a:solidFill>
                <a:latin typeface="Consolas"/>
              </a:rPr>
              <a:t>src</a:t>
            </a:r>
            <a:r>
              <a:rPr lang="en-US" sz="1700" dirty="0">
                <a:solidFill>
                  <a:prstClr val="black"/>
                </a:solidFill>
                <a:latin typeface="Consolas"/>
              </a:rPr>
              <a:t>=“any.gif" </a:t>
            </a:r>
            <a:r>
              <a:rPr lang="en-US" sz="1700" dirty="0" err="1">
                <a:solidFill>
                  <a:prstClr val="black"/>
                </a:solidFill>
                <a:latin typeface="Consolas"/>
              </a:rPr>
              <a:t>onload</a:t>
            </a:r>
            <a:r>
              <a:rPr lang="en-US" sz="1700" dirty="0">
                <a:solidFill>
                  <a:prstClr val="black"/>
                </a:solidFill>
                <a:latin typeface="Consolas"/>
              </a:rPr>
              <a:t>=“</a:t>
            </a:r>
            <a:r>
              <a:rPr lang="en-US" sz="1700" dirty="0">
                <a:solidFill>
                  <a:srgbClr val="0000FF"/>
                </a:solidFill>
                <a:latin typeface="Consolas"/>
              </a:rPr>
              <a:t>f1(</a:t>
            </a:r>
            <a:r>
              <a:rPr lang="en-US" sz="1700" dirty="0" err="1">
                <a:solidFill>
                  <a:srgbClr val="0000FF"/>
                </a:solidFill>
                <a:latin typeface="Consolas"/>
              </a:rPr>
              <a:t>evt</a:t>
            </a:r>
            <a:r>
              <a:rPr lang="en-US" sz="1700" dirty="0">
                <a:solidFill>
                  <a:prstClr val="black"/>
                </a:solidFill>
                <a:latin typeface="Consolas"/>
              </a:rPr>
              <a:t>)"&gt;</a:t>
            </a:r>
          </a:p>
          <a:p>
            <a:r>
              <a:rPr lang="en-US" sz="1700" dirty="0">
                <a:solidFill>
                  <a:prstClr val="black"/>
                </a:solidFill>
                <a:latin typeface="Consolas"/>
              </a:rPr>
              <a:t>&lt;/span&gt;</a:t>
            </a:r>
          </a:p>
          <a:p>
            <a:r>
              <a:rPr lang="en-US" sz="1700" dirty="0">
                <a:solidFill>
                  <a:prstClr val="black"/>
                </a:solidFill>
                <a:latin typeface="Consolas"/>
              </a:rPr>
              <a:t>&lt;/body&gt;&lt;/html&gt;</a:t>
            </a:r>
          </a:p>
        </p:txBody>
      </p:sp>
      <p:sp>
        <p:nvSpPr>
          <p:cNvPr id="10" name="Oval Callout 9"/>
          <p:cNvSpPr/>
          <p:nvPr/>
        </p:nvSpPr>
        <p:spPr>
          <a:xfrm>
            <a:off x="7513637" y="5349128"/>
            <a:ext cx="2487295" cy="751134"/>
          </a:xfrm>
          <a:prstGeom prst="wedgeEllipseCallout">
            <a:avLst>
              <a:gd name="adj1" fmla="val -123542"/>
              <a:gd name="adj2" fmla="val -12747"/>
            </a:avLst>
          </a:prstGeom>
        </p:spPr>
        <p:style>
          <a:lnRef idx="1">
            <a:schemeClr val="accent3"/>
          </a:lnRef>
          <a:fillRef idx="3">
            <a:schemeClr val="accent3"/>
          </a:fillRef>
          <a:effectRef idx="2">
            <a:schemeClr val="accent3"/>
          </a:effectRef>
          <a:fontRef idx="minor">
            <a:schemeClr val="lt1"/>
          </a:fontRef>
        </p:style>
        <p:txBody>
          <a:bodyPr lIns="110993" tIns="55498" rIns="110993" bIns="55498" rtlCol="0" anchor="ctr"/>
          <a:lstStyle/>
          <a:p>
            <a:pPr algn="ctr"/>
            <a:r>
              <a:rPr lang="en-US" sz="1700" dirty="0">
                <a:solidFill>
                  <a:schemeClr val="tx1"/>
                </a:solidFill>
              </a:rPr>
              <a:t>1. Pass </a:t>
            </a:r>
            <a:r>
              <a:rPr lang="en-US" sz="1700" dirty="0" err="1">
                <a:solidFill>
                  <a:schemeClr val="tx1"/>
                </a:solidFill>
              </a:rPr>
              <a:t>onload</a:t>
            </a:r>
            <a:r>
              <a:rPr lang="en-US" sz="1700" dirty="0">
                <a:solidFill>
                  <a:schemeClr val="tx1"/>
                </a:solidFill>
              </a:rPr>
              <a:t> event (</a:t>
            </a:r>
            <a:r>
              <a:rPr lang="en-US" sz="1700" dirty="0" err="1">
                <a:solidFill>
                  <a:schemeClr val="tx1"/>
                </a:solidFill>
              </a:rPr>
              <a:t>evt</a:t>
            </a:r>
            <a:r>
              <a:rPr lang="en-US" sz="1700" dirty="0">
                <a:solidFill>
                  <a:schemeClr val="tx1"/>
                </a:solidFill>
              </a:rPr>
              <a:t>) to f1</a:t>
            </a:r>
          </a:p>
        </p:txBody>
      </p:sp>
      <p:sp>
        <p:nvSpPr>
          <p:cNvPr id="11" name="Oval Callout 10"/>
          <p:cNvSpPr/>
          <p:nvPr/>
        </p:nvSpPr>
        <p:spPr>
          <a:xfrm>
            <a:off x="7915108" y="1921762"/>
            <a:ext cx="2875935" cy="898017"/>
          </a:xfrm>
          <a:prstGeom prst="wedgeEllipseCallout">
            <a:avLst>
              <a:gd name="adj1" fmla="val -93854"/>
              <a:gd name="adj2" fmla="val 60972"/>
            </a:avLst>
          </a:prstGeom>
        </p:spPr>
        <p:style>
          <a:lnRef idx="1">
            <a:schemeClr val="accent3"/>
          </a:lnRef>
          <a:fillRef idx="3">
            <a:schemeClr val="accent3"/>
          </a:fillRef>
          <a:effectRef idx="2">
            <a:schemeClr val="accent3"/>
          </a:effectRef>
          <a:fontRef idx="minor">
            <a:schemeClr val="lt1"/>
          </a:fontRef>
        </p:style>
        <p:txBody>
          <a:bodyPr lIns="110993" tIns="55498" rIns="110993" bIns="55498" rtlCol="0" anchor="ctr"/>
          <a:lstStyle/>
          <a:p>
            <a:pPr algn="ctr"/>
            <a:r>
              <a:rPr lang="en-US" sz="1700" dirty="0">
                <a:solidFill>
                  <a:schemeClr val="tx1"/>
                </a:solidFill>
              </a:rPr>
              <a:t>2. Copy </a:t>
            </a:r>
            <a:r>
              <a:rPr lang="en-US" sz="1700" dirty="0" err="1">
                <a:solidFill>
                  <a:schemeClr val="tx1"/>
                </a:solidFill>
              </a:rPr>
              <a:t>evt</a:t>
            </a:r>
            <a:r>
              <a:rPr lang="en-US" sz="1700" dirty="0">
                <a:solidFill>
                  <a:schemeClr val="tx1"/>
                </a:solidFill>
              </a:rPr>
              <a:t>, but fail to </a:t>
            </a:r>
            <a:r>
              <a:rPr lang="en-US" sz="1700" dirty="0" err="1">
                <a:solidFill>
                  <a:schemeClr val="tx1"/>
                </a:solidFill>
              </a:rPr>
              <a:t>AddRef</a:t>
            </a:r>
            <a:r>
              <a:rPr lang="en-US" sz="1700" dirty="0">
                <a:solidFill>
                  <a:schemeClr val="tx1"/>
                </a:solidFill>
              </a:rPr>
              <a:t>  on </a:t>
            </a:r>
            <a:r>
              <a:rPr lang="en-US" sz="1700" dirty="0" err="1">
                <a:solidFill>
                  <a:schemeClr val="tx1"/>
                </a:solidFill>
              </a:rPr>
              <a:t>CTreeNode</a:t>
            </a:r>
            <a:r>
              <a:rPr lang="en-US" sz="1700" dirty="0">
                <a:solidFill>
                  <a:schemeClr val="tx1"/>
                </a:solidFill>
              </a:rPr>
              <a:t>!</a:t>
            </a:r>
          </a:p>
        </p:txBody>
      </p:sp>
      <p:sp>
        <p:nvSpPr>
          <p:cNvPr id="12" name="Oval Callout 11"/>
          <p:cNvSpPr/>
          <p:nvPr/>
        </p:nvSpPr>
        <p:spPr>
          <a:xfrm>
            <a:off x="8428037" y="2965052"/>
            <a:ext cx="2875935" cy="1269893"/>
          </a:xfrm>
          <a:prstGeom prst="wedgeEllipseCallout">
            <a:avLst>
              <a:gd name="adj1" fmla="val -92052"/>
              <a:gd name="adj2" fmla="val -24147"/>
            </a:avLst>
          </a:prstGeom>
        </p:spPr>
        <p:style>
          <a:lnRef idx="1">
            <a:schemeClr val="accent3"/>
          </a:lnRef>
          <a:fillRef idx="3">
            <a:schemeClr val="accent3"/>
          </a:fillRef>
          <a:effectRef idx="2">
            <a:schemeClr val="accent3"/>
          </a:effectRef>
          <a:fontRef idx="minor">
            <a:schemeClr val="lt1"/>
          </a:fontRef>
        </p:style>
        <p:txBody>
          <a:bodyPr lIns="110993" tIns="55498" rIns="110993" bIns="55498" rtlCol="0" anchor="ctr"/>
          <a:lstStyle/>
          <a:p>
            <a:pPr algn="ctr"/>
            <a:r>
              <a:rPr lang="en-US" sz="1700" dirty="0">
                <a:solidFill>
                  <a:schemeClr val="tx1"/>
                </a:solidFill>
              </a:rPr>
              <a:t>3. Destroy </a:t>
            </a:r>
            <a:r>
              <a:rPr lang="en-US" sz="1700" dirty="0" err="1">
                <a:solidFill>
                  <a:schemeClr val="tx1"/>
                </a:solidFill>
              </a:rPr>
              <a:t>img</a:t>
            </a:r>
            <a:r>
              <a:rPr lang="en-US" sz="1700" dirty="0">
                <a:solidFill>
                  <a:schemeClr val="tx1"/>
                </a:solidFill>
              </a:rPr>
              <a:t> tag in span leading to free when </a:t>
            </a:r>
            <a:r>
              <a:rPr lang="en-US" sz="1700" dirty="0" err="1">
                <a:solidFill>
                  <a:schemeClr val="tx1"/>
                </a:solidFill>
              </a:rPr>
              <a:t>evt</a:t>
            </a:r>
            <a:r>
              <a:rPr lang="en-US" sz="1700" dirty="0">
                <a:solidFill>
                  <a:schemeClr val="tx1"/>
                </a:solidFill>
              </a:rPr>
              <a:t> falls out of scope</a:t>
            </a:r>
          </a:p>
        </p:txBody>
      </p:sp>
      <p:sp>
        <p:nvSpPr>
          <p:cNvPr id="13" name="Oval Callout 12"/>
          <p:cNvSpPr/>
          <p:nvPr/>
        </p:nvSpPr>
        <p:spPr>
          <a:xfrm>
            <a:off x="7030861" y="3994135"/>
            <a:ext cx="2487295" cy="947297"/>
          </a:xfrm>
          <a:prstGeom prst="wedgeEllipseCallout">
            <a:avLst>
              <a:gd name="adj1" fmla="val -128229"/>
              <a:gd name="adj2" fmla="val -92137"/>
            </a:avLst>
          </a:prstGeom>
        </p:spPr>
        <p:style>
          <a:lnRef idx="1">
            <a:schemeClr val="accent3"/>
          </a:lnRef>
          <a:fillRef idx="3">
            <a:schemeClr val="accent3"/>
          </a:fillRef>
          <a:effectRef idx="2">
            <a:schemeClr val="accent3"/>
          </a:effectRef>
          <a:fontRef idx="minor">
            <a:schemeClr val="lt1"/>
          </a:fontRef>
        </p:style>
        <p:txBody>
          <a:bodyPr lIns="110993" tIns="55498" rIns="110993" bIns="55498" rtlCol="0" anchor="ctr"/>
          <a:lstStyle/>
          <a:p>
            <a:pPr algn="ctr"/>
            <a:r>
              <a:rPr lang="en-US" sz="1700" dirty="0">
                <a:solidFill>
                  <a:schemeClr val="tx1"/>
                </a:solidFill>
              </a:rPr>
              <a:t>4. Call f2 </a:t>
            </a:r>
            <a:r>
              <a:rPr lang="en-US" sz="1700" dirty="0" err="1">
                <a:solidFill>
                  <a:schemeClr val="tx1"/>
                </a:solidFill>
              </a:rPr>
              <a:t>async</a:t>
            </a:r>
            <a:r>
              <a:rPr lang="en-US" sz="1700" dirty="0">
                <a:solidFill>
                  <a:schemeClr val="tx1"/>
                </a:solidFill>
              </a:rPr>
              <a:t> so </a:t>
            </a:r>
            <a:r>
              <a:rPr lang="en-US" sz="1700" dirty="0" err="1">
                <a:solidFill>
                  <a:schemeClr val="tx1"/>
                </a:solidFill>
              </a:rPr>
              <a:t>evt</a:t>
            </a:r>
            <a:r>
              <a:rPr lang="en-US" sz="1700" dirty="0">
                <a:solidFill>
                  <a:schemeClr val="tx1"/>
                </a:solidFill>
              </a:rPr>
              <a:t> goes out of scope</a:t>
            </a:r>
          </a:p>
        </p:txBody>
      </p:sp>
      <p:sp>
        <p:nvSpPr>
          <p:cNvPr id="14" name="Oval Callout 13"/>
          <p:cNvSpPr/>
          <p:nvPr/>
        </p:nvSpPr>
        <p:spPr>
          <a:xfrm>
            <a:off x="4999037" y="4221572"/>
            <a:ext cx="2031824" cy="1000605"/>
          </a:xfrm>
          <a:prstGeom prst="wedgeEllipseCallout">
            <a:avLst>
              <a:gd name="adj1" fmla="val -81886"/>
              <a:gd name="adj2" fmla="val -31609"/>
            </a:avLst>
          </a:prstGeom>
          <a:solidFill>
            <a:srgbClr val="B40400"/>
          </a:solidFill>
        </p:spPr>
        <p:style>
          <a:lnRef idx="2">
            <a:schemeClr val="accent1">
              <a:shade val="50000"/>
            </a:schemeClr>
          </a:lnRef>
          <a:fillRef idx="1">
            <a:schemeClr val="accent1"/>
          </a:fillRef>
          <a:effectRef idx="0">
            <a:schemeClr val="accent1"/>
          </a:effectRef>
          <a:fontRef idx="minor">
            <a:schemeClr val="lt1"/>
          </a:fontRef>
        </p:style>
        <p:txBody>
          <a:bodyPr lIns="110993" tIns="55498" rIns="110993" bIns="55498" rtlCol="0" anchor="ctr"/>
          <a:lstStyle/>
          <a:p>
            <a:pPr algn="ctr"/>
            <a:r>
              <a:rPr lang="en-US" sz="1500" b="1" dirty="0"/>
              <a:t>Hijack!  </a:t>
            </a:r>
          </a:p>
          <a:p>
            <a:pPr algn="ctr"/>
            <a:r>
              <a:rPr lang="en-US" sz="1500" b="1" dirty="0" err="1"/>
              <a:t>Vtable</a:t>
            </a:r>
            <a:r>
              <a:rPr lang="en-US" sz="1500" b="1" dirty="0"/>
              <a:t> call via freed </a:t>
            </a:r>
            <a:r>
              <a:rPr lang="en-US" sz="1500" b="1" dirty="0" err="1"/>
              <a:t>CTreeNode</a:t>
            </a:r>
            <a:endParaRPr lang="en-US" sz="1500" b="1" dirty="0"/>
          </a:p>
        </p:txBody>
      </p:sp>
      <p:sp>
        <p:nvSpPr>
          <p:cNvPr id="3" name="TextBox 2"/>
          <p:cNvSpPr txBox="1"/>
          <p:nvPr/>
        </p:nvSpPr>
        <p:spPr>
          <a:xfrm>
            <a:off x="6827837" y="6436139"/>
            <a:ext cx="9664177" cy="558386"/>
          </a:xfrm>
          <a:prstGeom prst="rect">
            <a:avLst/>
          </a:prstGeom>
          <a:noFill/>
        </p:spPr>
        <p:txBody>
          <a:bodyPr wrap="square" lIns="110993" tIns="55498" rIns="110993" bIns="55498" rtlCol="0">
            <a:spAutoFit/>
          </a:bodyPr>
          <a:lstStyle/>
          <a:p>
            <a:pPr marL="346856" indent="-346856">
              <a:buFont typeface="Arial" pitchFamily="34" charset="0"/>
              <a:buChar char="•"/>
            </a:pPr>
            <a:r>
              <a:rPr lang="en-GB" sz="2900" dirty="0">
                <a:latin typeface="+mj-lt"/>
              </a:rPr>
              <a:t>Red is C++ called from </a:t>
            </a:r>
            <a:r>
              <a:rPr lang="en-GB" sz="2900" dirty="0" err="1">
                <a:latin typeface="+mj-lt"/>
              </a:rPr>
              <a:t>javascript</a:t>
            </a:r>
            <a:endParaRPr lang="en-GB" sz="2900" dirty="0">
              <a:latin typeface="+mj-lt"/>
            </a:endParaRPr>
          </a:p>
        </p:txBody>
      </p:sp>
    </p:spTree>
    <p:extLst>
      <p:ext uri="{BB962C8B-B14F-4D97-AF65-F5344CB8AC3E}">
        <p14:creationId xmlns:p14="http://schemas.microsoft.com/office/powerpoint/2010/main" val="423636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8192" y="234770"/>
            <a:ext cx="11338846" cy="747892"/>
          </a:xfrm>
        </p:spPr>
        <p:txBody>
          <a:bodyPr/>
          <a:lstStyle/>
          <a:p>
            <a:r>
              <a:rPr lang="en-US" dirty="0" smtClean="0"/>
              <a:t>Chum – in the water </a:t>
            </a:r>
            <a:endParaRPr lang="en-US" dirty="0"/>
          </a:p>
        </p:txBody>
      </p:sp>
      <p:sp>
        <p:nvSpPr>
          <p:cNvPr id="4" name="TextBox 5"/>
          <p:cNvSpPr txBox="1">
            <a:spLocks noGrp="1" noChangeArrowheads="1"/>
          </p:cNvSpPr>
          <p:nvPr>
            <p:ph idx="1"/>
          </p:nvPr>
        </p:nvSpPr>
        <p:spPr bwMode="auto">
          <a:xfrm>
            <a:off x="3094037" y="2506662"/>
            <a:ext cx="8443257" cy="288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sz="2400" dirty="0"/>
              <a:t>	</a:t>
            </a:r>
            <a:r>
              <a:rPr lang="en-GB" sz="2400" dirty="0" err="1"/>
              <a:t>mov</a:t>
            </a:r>
            <a:r>
              <a:rPr lang="en-GB" sz="2400" dirty="0"/>
              <a:t> </a:t>
            </a:r>
            <a:r>
              <a:rPr lang="en-GB" sz="2400" dirty="0" err="1"/>
              <a:t>eax</a:t>
            </a:r>
            <a:r>
              <a:rPr lang="en-GB" sz="2400" dirty="0"/>
              <a:t>, </a:t>
            </a:r>
            <a:r>
              <a:rPr lang="en-GB" sz="2400" dirty="0" err="1"/>
              <a:t>ecx</a:t>
            </a:r>
            <a:endParaRPr lang="en-GB" sz="2400" dirty="0"/>
          </a:p>
          <a:p>
            <a:r>
              <a:rPr lang="en-GB" sz="2400" dirty="0"/>
              <a:t>	</a:t>
            </a:r>
            <a:r>
              <a:rPr lang="en-GB" sz="2400" dirty="0" err="1"/>
              <a:t>shr</a:t>
            </a:r>
            <a:r>
              <a:rPr lang="en-GB" sz="2400" dirty="0"/>
              <a:t> </a:t>
            </a:r>
            <a:r>
              <a:rPr lang="en-GB" sz="2400" dirty="0" err="1"/>
              <a:t>eax</a:t>
            </a:r>
            <a:r>
              <a:rPr lang="en-GB" sz="2400" dirty="0"/>
              <a:t>, 9</a:t>
            </a:r>
          </a:p>
          <a:p>
            <a:r>
              <a:rPr lang="en-GB" sz="2400" dirty="0"/>
              <a:t>	</a:t>
            </a:r>
            <a:r>
              <a:rPr lang="en-GB" sz="2400" dirty="0" err="1"/>
              <a:t>mov</a:t>
            </a:r>
            <a:r>
              <a:rPr lang="en-GB" sz="2400" dirty="0"/>
              <a:t> </a:t>
            </a:r>
            <a:r>
              <a:rPr lang="en-GB" sz="2400" dirty="0" err="1"/>
              <a:t>eax</a:t>
            </a:r>
            <a:r>
              <a:rPr lang="en-GB" sz="2400" dirty="0"/>
              <a:t>, </a:t>
            </a:r>
            <a:r>
              <a:rPr lang="en-GB" sz="2400" dirty="0" err="1"/>
              <a:t>dword</a:t>
            </a:r>
            <a:r>
              <a:rPr lang="en-GB" sz="2400" dirty="0"/>
              <a:t> </a:t>
            </a:r>
            <a:r>
              <a:rPr lang="en-GB" sz="2400" dirty="0" err="1"/>
              <a:t>ptr</a:t>
            </a:r>
            <a:r>
              <a:rPr lang="en-GB" sz="2400" dirty="0"/>
              <a:t> [0x20000000 + </a:t>
            </a:r>
            <a:r>
              <a:rPr lang="en-GB" sz="2400" dirty="0" err="1"/>
              <a:t>eax</a:t>
            </a:r>
            <a:r>
              <a:rPr lang="en-GB" sz="2400" dirty="0"/>
              <a:t>*4]</a:t>
            </a:r>
          </a:p>
          <a:p>
            <a:r>
              <a:rPr lang="en-GB" sz="2400" dirty="0"/>
              <a:t>	</a:t>
            </a:r>
            <a:r>
              <a:rPr lang="en-GB" sz="2400" dirty="0" err="1"/>
              <a:t>shr</a:t>
            </a:r>
            <a:r>
              <a:rPr lang="en-GB" sz="2400" dirty="0"/>
              <a:t> </a:t>
            </a:r>
            <a:r>
              <a:rPr lang="en-GB" sz="2400" dirty="0" err="1"/>
              <a:t>ecx</a:t>
            </a:r>
            <a:r>
              <a:rPr lang="en-GB" sz="2400" dirty="0"/>
              <a:t>, 4</a:t>
            </a:r>
          </a:p>
          <a:p>
            <a:r>
              <a:rPr lang="en-GB" sz="2400" dirty="0"/>
              <a:t>	</a:t>
            </a:r>
            <a:r>
              <a:rPr lang="en-GB" sz="2400" dirty="0" err="1"/>
              <a:t>bt</a:t>
            </a:r>
            <a:r>
              <a:rPr lang="en-GB" sz="2400" dirty="0"/>
              <a:t> </a:t>
            </a:r>
            <a:r>
              <a:rPr lang="en-GB" sz="2400" dirty="0" err="1"/>
              <a:t>eax</a:t>
            </a:r>
            <a:r>
              <a:rPr lang="en-GB" sz="2400" dirty="0"/>
              <a:t>, </a:t>
            </a:r>
            <a:r>
              <a:rPr lang="en-GB" sz="2400" dirty="0" err="1"/>
              <a:t>ecx</a:t>
            </a:r>
            <a:endParaRPr lang="en-GB" sz="2400" dirty="0"/>
          </a:p>
          <a:p>
            <a:r>
              <a:rPr lang="en-GB" sz="2400" dirty="0"/>
              <a:t>	</a:t>
            </a:r>
            <a:r>
              <a:rPr lang="en-GB" sz="2400" dirty="0" err="1"/>
              <a:t>jb</a:t>
            </a:r>
            <a:r>
              <a:rPr lang="en-GB" sz="2400" dirty="0"/>
              <a:t> </a:t>
            </a:r>
            <a:r>
              <a:rPr lang="en-GB" sz="2400" dirty="0" err="1" smtClean="0"/>
              <a:t>ok_to_call</a:t>
            </a:r>
          </a:p>
          <a:p>
            <a:r>
              <a:rPr lang="en-GB" sz="2400" dirty="0" smtClean="0"/>
              <a:t>	</a:t>
            </a:r>
            <a:r>
              <a:rPr lang="en-GB" sz="2400" dirty="0" err="1" smtClean="0"/>
              <a:t>int</a:t>
            </a:r>
            <a:r>
              <a:rPr lang="en-GB" sz="2400" dirty="0" smtClean="0"/>
              <a:t> 3</a:t>
            </a:r>
          </a:p>
        </p:txBody>
      </p:sp>
    </p:spTree>
    <p:extLst>
      <p:ext uri="{BB962C8B-B14F-4D97-AF65-F5344CB8AC3E}">
        <p14:creationId xmlns:p14="http://schemas.microsoft.com/office/powerpoint/2010/main" val="20472519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145696"/>
            <a:ext cx="10216515" cy="728601"/>
          </a:xfrm>
        </p:spPr>
        <p:txBody>
          <a:bodyPr/>
          <a:lstStyle/>
          <a:p>
            <a:r>
              <a:rPr lang="en-GB" dirty="0" smtClean="0"/>
              <a:t>Instrumentation: Data structures</a:t>
            </a:r>
            <a:endParaRPr lang="en-GB" dirty="0"/>
          </a:p>
        </p:txBody>
      </p:sp>
      <p:cxnSp>
        <p:nvCxnSpPr>
          <p:cNvPr id="6" name="Straight Connector 5"/>
          <p:cNvCxnSpPr>
            <a:stCxn id="7" idx="1"/>
          </p:cNvCxnSpPr>
          <p:nvPr/>
        </p:nvCxnSpPr>
        <p:spPr>
          <a:xfrm rot="10800000" flipV="1">
            <a:off x="4309322" y="1993678"/>
            <a:ext cx="11236" cy="2953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320557" y="1915961"/>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Rectangle 7"/>
          <p:cNvSpPr/>
          <p:nvPr/>
        </p:nvSpPr>
        <p:spPr>
          <a:xfrm>
            <a:off x="4320557" y="2071395"/>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 name="Rectangle 8"/>
          <p:cNvSpPr/>
          <p:nvPr/>
        </p:nvSpPr>
        <p:spPr>
          <a:xfrm>
            <a:off x="4320557" y="2226829"/>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 name="Rectangle 9"/>
          <p:cNvSpPr/>
          <p:nvPr/>
        </p:nvSpPr>
        <p:spPr>
          <a:xfrm>
            <a:off x="4320557" y="2382262"/>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Rectangle 10"/>
          <p:cNvSpPr/>
          <p:nvPr/>
        </p:nvSpPr>
        <p:spPr>
          <a:xfrm>
            <a:off x="4320557" y="2537696"/>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 name="Rectangle 11"/>
          <p:cNvSpPr/>
          <p:nvPr/>
        </p:nvSpPr>
        <p:spPr>
          <a:xfrm>
            <a:off x="4320557" y="2693130"/>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3" name="Rectangle 12"/>
          <p:cNvSpPr/>
          <p:nvPr/>
        </p:nvSpPr>
        <p:spPr>
          <a:xfrm>
            <a:off x="4320557" y="2848564"/>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4" name="Rectangle 13"/>
          <p:cNvSpPr/>
          <p:nvPr/>
        </p:nvSpPr>
        <p:spPr>
          <a:xfrm>
            <a:off x="4320557" y="3003998"/>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5" name="Rectangle 14"/>
          <p:cNvSpPr/>
          <p:nvPr/>
        </p:nvSpPr>
        <p:spPr>
          <a:xfrm>
            <a:off x="4320557" y="3159432"/>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6" name="Rectangle 15"/>
          <p:cNvSpPr/>
          <p:nvPr/>
        </p:nvSpPr>
        <p:spPr>
          <a:xfrm>
            <a:off x="4320557" y="3314866"/>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7" name="Rectangle 16"/>
          <p:cNvSpPr/>
          <p:nvPr/>
        </p:nvSpPr>
        <p:spPr>
          <a:xfrm>
            <a:off x="4320557" y="3470300"/>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8" name="Rectangle 17"/>
          <p:cNvSpPr/>
          <p:nvPr/>
        </p:nvSpPr>
        <p:spPr>
          <a:xfrm>
            <a:off x="4320557" y="3625734"/>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9" name="Rectangle 18"/>
          <p:cNvSpPr/>
          <p:nvPr/>
        </p:nvSpPr>
        <p:spPr>
          <a:xfrm>
            <a:off x="4320557" y="3781167"/>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Rectangle 19"/>
          <p:cNvSpPr/>
          <p:nvPr/>
        </p:nvSpPr>
        <p:spPr>
          <a:xfrm>
            <a:off x="4320557" y="3936601"/>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1" name="Rectangle 20"/>
          <p:cNvSpPr/>
          <p:nvPr/>
        </p:nvSpPr>
        <p:spPr>
          <a:xfrm>
            <a:off x="4320557" y="4092035"/>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2" name="Rectangle 21"/>
          <p:cNvSpPr/>
          <p:nvPr/>
        </p:nvSpPr>
        <p:spPr>
          <a:xfrm>
            <a:off x="4320557" y="4247469"/>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3" name="Rectangle 22"/>
          <p:cNvSpPr/>
          <p:nvPr/>
        </p:nvSpPr>
        <p:spPr>
          <a:xfrm>
            <a:off x="4320557" y="4402903"/>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4" name="Rectangle 23"/>
          <p:cNvSpPr/>
          <p:nvPr/>
        </p:nvSpPr>
        <p:spPr>
          <a:xfrm>
            <a:off x="4320557" y="4558337"/>
            <a:ext cx="854886" cy="155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cxnSp>
        <p:nvCxnSpPr>
          <p:cNvPr id="25" name="Straight Connector 24"/>
          <p:cNvCxnSpPr>
            <a:stCxn id="7" idx="3"/>
          </p:cNvCxnSpPr>
          <p:nvPr/>
        </p:nvCxnSpPr>
        <p:spPr>
          <a:xfrm>
            <a:off x="5175443" y="1993678"/>
            <a:ext cx="0" cy="2953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20735" y="2071395"/>
            <a:ext cx="1476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20735" y="3314866"/>
            <a:ext cx="1476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20735" y="4558337"/>
            <a:ext cx="1476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53" idx="1"/>
          </p:cNvCxnSpPr>
          <p:nvPr/>
        </p:nvCxnSpPr>
        <p:spPr>
          <a:xfrm flipV="1">
            <a:off x="5397356" y="2226829"/>
            <a:ext cx="760645" cy="108804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p:cNvCxnSpPr>
            <a:endCxn id="53" idx="1"/>
          </p:cNvCxnSpPr>
          <p:nvPr/>
        </p:nvCxnSpPr>
        <p:spPr>
          <a:xfrm>
            <a:off x="5397358" y="2071395"/>
            <a:ext cx="760644" cy="15543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4174835" y="5014941"/>
            <a:ext cx="1139667" cy="382308"/>
          </a:xfrm>
          <a:prstGeom prst="rect">
            <a:avLst/>
          </a:prstGeom>
          <a:noFill/>
        </p:spPr>
        <p:txBody>
          <a:bodyPr wrap="none" rtlCol="0">
            <a:spAutoFit/>
          </a:bodyPr>
          <a:lstStyle/>
          <a:p>
            <a:r>
              <a:rPr lang="en-GB" sz="1836" b="1" dirty="0"/>
              <a:t>memory</a:t>
            </a:r>
          </a:p>
        </p:txBody>
      </p:sp>
      <p:sp>
        <p:nvSpPr>
          <p:cNvPr id="80" name="Rectangle 79"/>
          <p:cNvSpPr/>
          <p:nvPr/>
        </p:nvSpPr>
        <p:spPr>
          <a:xfrm>
            <a:off x="2517030" y="4871891"/>
            <a:ext cx="854886" cy="1554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2" name="TextBox 81"/>
          <p:cNvSpPr txBox="1"/>
          <p:nvPr/>
        </p:nvSpPr>
        <p:spPr>
          <a:xfrm>
            <a:off x="2371310" y="4507591"/>
            <a:ext cx="968535" cy="374846"/>
          </a:xfrm>
          <a:prstGeom prst="rect">
            <a:avLst/>
          </a:prstGeom>
          <a:noFill/>
        </p:spPr>
        <p:txBody>
          <a:bodyPr wrap="none" rtlCol="0">
            <a:spAutoFit/>
          </a:bodyPr>
          <a:lstStyle/>
          <a:p>
            <a:r>
              <a:rPr lang="en-GB" sz="1836" dirty="0" smtClean="0"/>
              <a:t>callable</a:t>
            </a:r>
            <a:endParaRPr lang="en-GB" sz="1836" dirty="0"/>
          </a:p>
        </p:txBody>
      </p:sp>
      <p:sp>
        <p:nvSpPr>
          <p:cNvPr id="85" name="Left Brace 84"/>
          <p:cNvSpPr/>
          <p:nvPr/>
        </p:nvSpPr>
        <p:spPr bwMode="auto">
          <a:xfrm>
            <a:off x="3519095" y="2100536"/>
            <a:ext cx="218580" cy="1165762"/>
          </a:xfrm>
          <a:prstGeom prst="leftBrace">
            <a:avLst/>
          </a:prstGeom>
          <a:noFill/>
          <a:ln w="9525" cap="flat" cmpd="sng" algn="ctr">
            <a:solidFill>
              <a:schemeClr val="tx1"/>
            </a:solid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bodyPr>
          <a:lstStyle/>
          <a:p>
            <a:pPr algn="ctr" defTabSz="932597" fontAlgn="base">
              <a:spcBef>
                <a:spcPct val="0"/>
              </a:spcBef>
              <a:spcAft>
                <a:spcPct val="0"/>
              </a:spcAft>
            </a:pPr>
            <a:endParaRPr lang="en-GB" sz="1836">
              <a:latin typeface="Arial" charset="0"/>
            </a:endParaRPr>
          </a:p>
        </p:txBody>
      </p:sp>
      <p:sp>
        <p:nvSpPr>
          <p:cNvPr id="86" name="TextBox 85"/>
          <p:cNvSpPr txBox="1"/>
          <p:nvPr/>
        </p:nvSpPr>
        <p:spPr>
          <a:xfrm>
            <a:off x="2571914" y="2464836"/>
            <a:ext cx="998802" cy="382308"/>
          </a:xfrm>
          <a:prstGeom prst="rect">
            <a:avLst/>
          </a:prstGeom>
          <a:noFill/>
        </p:spPr>
        <p:txBody>
          <a:bodyPr wrap="none" rtlCol="0">
            <a:spAutoFit/>
          </a:bodyPr>
          <a:lstStyle/>
          <a:p>
            <a:r>
              <a:rPr lang="en-GB" sz="1836" b="1" dirty="0"/>
              <a:t>8 bytes</a:t>
            </a:r>
          </a:p>
        </p:txBody>
      </p:sp>
      <p:grpSp>
        <p:nvGrpSpPr>
          <p:cNvPr id="3" name="Group 2"/>
          <p:cNvGrpSpPr/>
          <p:nvPr/>
        </p:nvGrpSpPr>
        <p:grpSpPr>
          <a:xfrm>
            <a:off x="6158001" y="2149112"/>
            <a:ext cx="854886" cy="1243471"/>
            <a:chOff x="6161499" y="4054395"/>
            <a:chExt cx="838200" cy="1219200"/>
          </a:xfrm>
        </p:grpSpPr>
        <p:sp>
          <p:nvSpPr>
            <p:cNvPr id="53" name="Rectangle 52"/>
            <p:cNvSpPr/>
            <p:nvPr/>
          </p:nvSpPr>
          <p:spPr>
            <a:xfrm>
              <a:off x="6161499" y="4054395"/>
              <a:ext cx="83820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1</a:t>
              </a:r>
            </a:p>
          </p:txBody>
        </p:sp>
        <p:sp>
          <p:nvSpPr>
            <p:cNvPr id="54" name="Rectangle 53"/>
            <p:cNvSpPr/>
            <p:nvPr/>
          </p:nvSpPr>
          <p:spPr>
            <a:xfrm>
              <a:off x="6161499" y="4206795"/>
              <a:ext cx="83820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55" name="Rectangle 54"/>
            <p:cNvSpPr/>
            <p:nvPr/>
          </p:nvSpPr>
          <p:spPr>
            <a:xfrm>
              <a:off x="6161499" y="43591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56" name="Rectangle 55"/>
            <p:cNvSpPr/>
            <p:nvPr/>
          </p:nvSpPr>
          <p:spPr>
            <a:xfrm>
              <a:off x="6161499" y="45115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57" name="Rectangle 56"/>
            <p:cNvSpPr/>
            <p:nvPr/>
          </p:nvSpPr>
          <p:spPr>
            <a:xfrm>
              <a:off x="6161499" y="46639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58" name="Rectangle 57"/>
            <p:cNvSpPr/>
            <p:nvPr/>
          </p:nvSpPr>
          <p:spPr>
            <a:xfrm>
              <a:off x="6161499" y="48163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59" name="Rectangle 58"/>
            <p:cNvSpPr/>
            <p:nvPr/>
          </p:nvSpPr>
          <p:spPr>
            <a:xfrm>
              <a:off x="6161499" y="49687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sp>
          <p:nvSpPr>
            <p:cNvPr id="60" name="Rectangle 59"/>
            <p:cNvSpPr/>
            <p:nvPr/>
          </p:nvSpPr>
          <p:spPr>
            <a:xfrm>
              <a:off x="6161499" y="5121195"/>
              <a:ext cx="8382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4" dirty="0">
                  <a:solidFill>
                    <a:schemeClr val="tx1"/>
                  </a:solidFill>
                </a:rPr>
                <a:t>0</a:t>
              </a:r>
            </a:p>
          </p:txBody>
        </p:sp>
      </p:grpSp>
      <p:sp>
        <p:nvSpPr>
          <p:cNvPr id="87" name="Left Brace 86"/>
          <p:cNvSpPr/>
          <p:nvPr/>
        </p:nvSpPr>
        <p:spPr bwMode="auto">
          <a:xfrm>
            <a:off x="3522412" y="3351542"/>
            <a:ext cx="218580" cy="1165762"/>
          </a:xfrm>
          <a:prstGeom prst="leftBrace">
            <a:avLst/>
          </a:prstGeom>
          <a:noFill/>
          <a:ln w="9525" cap="flat" cmpd="sng" algn="ctr">
            <a:solidFill>
              <a:schemeClr val="tx1"/>
            </a:solid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bodyPr>
          <a:lstStyle/>
          <a:p>
            <a:pPr algn="ctr" defTabSz="932597" fontAlgn="base">
              <a:spcBef>
                <a:spcPct val="0"/>
              </a:spcBef>
              <a:spcAft>
                <a:spcPct val="0"/>
              </a:spcAft>
            </a:pPr>
            <a:endParaRPr lang="en-GB" sz="1836">
              <a:latin typeface="Arial" charset="0"/>
            </a:endParaRPr>
          </a:p>
        </p:txBody>
      </p:sp>
      <p:sp>
        <p:nvSpPr>
          <p:cNvPr id="88" name="TextBox 87"/>
          <p:cNvSpPr txBox="1"/>
          <p:nvPr/>
        </p:nvSpPr>
        <p:spPr>
          <a:xfrm>
            <a:off x="2575230" y="3715843"/>
            <a:ext cx="998802" cy="382308"/>
          </a:xfrm>
          <a:prstGeom prst="rect">
            <a:avLst/>
          </a:prstGeom>
          <a:noFill/>
        </p:spPr>
        <p:txBody>
          <a:bodyPr wrap="none" rtlCol="0">
            <a:spAutoFit/>
          </a:bodyPr>
          <a:lstStyle/>
          <a:p>
            <a:r>
              <a:rPr lang="en-GB" sz="1836" b="1" dirty="0"/>
              <a:t>8 bytes</a:t>
            </a:r>
          </a:p>
        </p:txBody>
      </p:sp>
      <p:sp>
        <p:nvSpPr>
          <p:cNvPr id="65" name="Rectangle 3"/>
          <p:cNvSpPr txBox="1">
            <a:spLocks noChangeArrowheads="1"/>
          </p:cNvSpPr>
          <p:nvPr/>
        </p:nvSpPr>
        <p:spPr bwMode="auto">
          <a:xfrm>
            <a:off x="7773531" y="1524684"/>
            <a:ext cx="4945079" cy="31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510"/>
              </a:spcBef>
              <a:buFont typeface="Arial" charset="0"/>
              <a:buChar char="•"/>
            </a:pPr>
            <a:r>
              <a:rPr lang="en-GB" sz="2448" dirty="0"/>
              <a:t>Bitmap to check </a:t>
            </a:r>
            <a:r>
              <a:rPr lang="en-GB" sz="2448" dirty="0" err="1" smtClean="0"/>
              <a:t>icall</a:t>
            </a:r>
            <a:endParaRPr lang="en-GB" sz="2448" dirty="0" smtClean="0"/>
          </a:p>
          <a:p>
            <a:pPr marL="0" indent="0" eaLnBrk="1" hangingPunct="1">
              <a:spcBef>
                <a:spcPts val="510"/>
              </a:spcBef>
            </a:pPr>
            <a:endParaRPr lang="en-GB" sz="2448" dirty="0"/>
          </a:p>
          <a:p>
            <a:pPr lvl="1" eaLnBrk="1" hangingPunct="1">
              <a:spcBef>
                <a:spcPts val="510"/>
              </a:spcBef>
              <a:buFontTx/>
              <a:buChar char="–"/>
            </a:pPr>
            <a:r>
              <a:rPr lang="en-GB" sz="1836" dirty="0" smtClean="0"/>
              <a:t>Windows modified</a:t>
            </a:r>
          </a:p>
          <a:p>
            <a:pPr lvl="1" eaLnBrk="1" hangingPunct="1">
              <a:spcBef>
                <a:spcPts val="510"/>
              </a:spcBef>
              <a:buFontTx/>
              <a:buChar char="–"/>
            </a:pPr>
            <a:r>
              <a:rPr lang="en-GB" sz="1836" dirty="0" smtClean="0"/>
              <a:t>Loader modified </a:t>
            </a:r>
          </a:p>
          <a:p>
            <a:pPr lvl="1" eaLnBrk="1" hangingPunct="1">
              <a:spcBef>
                <a:spcPts val="510"/>
              </a:spcBef>
              <a:buFontTx/>
              <a:buChar char="–"/>
            </a:pPr>
            <a:r>
              <a:rPr lang="en-GB" sz="1836" dirty="0" smtClean="0"/>
              <a:t>Linker and compiler paired</a:t>
            </a:r>
          </a:p>
          <a:p>
            <a:pPr lvl="1" eaLnBrk="1" hangingPunct="1">
              <a:spcBef>
                <a:spcPts val="510"/>
              </a:spcBef>
              <a:buFontTx/>
              <a:buChar char="–"/>
            </a:pPr>
            <a:r>
              <a:rPr lang="en-GB" sz="1836" dirty="0" smtClean="0"/>
              <a:t>Small binary format changes</a:t>
            </a:r>
          </a:p>
          <a:p>
            <a:pPr lvl="1" eaLnBrk="1" hangingPunct="1">
              <a:spcBef>
                <a:spcPts val="510"/>
              </a:spcBef>
              <a:buFontTx/>
              <a:buChar char="–"/>
            </a:pPr>
            <a:r>
              <a:rPr lang="en-GB" sz="1836" dirty="0" smtClean="0"/>
              <a:t>Binary static analysis (cracking binaries) changed</a:t>
            </a:r>
            <a:endParaRPr lang="en-GB" sz="1836" dirty="0"/>
          </a:p>
          <a:p>
            <a:pPr lvl="2" eaLnBrk="1" hangingPunct="1">
              <a:spcBef>
                <a:spcPct val="20000"/>
              </a:spcBef>
              <a:buFontTx/>
              <a:buChar char="•"/>
            </a:pPr>
            <a:endParaRPr lang="en-GB" sz="2448" dirty="0"/>
          </a:p>
        </p:txBody>
      </p:sp>
    </p:spTree>
    <p:extLst>
      <p:ext uri="{BB962C8B-B14F-4D97-AF65-F5344CB8AC3E}">
        <p14:creationId xmlns:p14="http://schemas.microsoft.com/office/powerpoint/2010/main" val="3686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
                                            <p:txEl>
                                              <p:pRg st="2" end="2"/>
                                            </p:txEl>
                                          </p:spTgt>
                                        </p:tgtEl>
                                        <p:attrNameLst>
                                          <p:attrName>style.visibility</p:attrName>
                                        </p:attrNameLst>
                                      </p:cBhvr>
                                      <p:to>
                                        <p:strVal val="visible"/>
                                      </p:to>
                                    </p:set>
                                    <p:anim calcmode="lin" valueType="num">
                                      <p:cBhvr additive="base">
                                        <p:cTn id="7" dur="500" fill="hold"/>
                                        <p:tgtEl>
                                          <p:spTgt spid="6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
                                            <p:txEl>
                                              <p:pRg st="3" end="3"/>
                                            </p:txEl>
                                          </p:spTgt>
                                        </p:tgtEl>
                                        <p:attrNameLst>
                                          <p:attrName>style.visibility</p:attrName>
                                        </p:attrNameLst>
                                      </p:cBhvr>
                                      <p:to>
                                        <p:strVal val="visible"/>
                                      </p:to>
                                    </p:set>
                                    <p:anim calcmode="lin" valueType="num">
                                      <p:cBhvr additive="base">
                                        <p:cTn id="11" dur="500" fill="hold"/>
                                        <p:tgtEl>
                                          <p:spTgt spid="6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5">
                                            <p:txEl>
                                              <p:pRg st="4" end="4"/>
                                            </p:txEl>
                                          </p:spTgt>
                                        </p:tgtEl>
                                        <p:attrNameLst>
                                          <p:attrName>style.visibility</p:attrName>
                                        </p:attrNameLst>
                                      </p:cBhvr>
                                      <p:to>
                                        <p:strVal val="visible"/>
                                      </p:to>
                                    </p:set>
                                    <p:anim calcmode="lin" valueType="num">
                                      <p:cBhvr additive="base">
                                        <p:cTn id="15" dur="500" fill="hold"/>
                                        <p:tgtEl>
                                          <p:spTgt spid="6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5">
                                            <p:txEl>
                                              <p:pRg st="5" end="5"/>
                                            </p:txEl>
                                          </p:spTgt>
                                        </p:tgtEl>
                                        <p:attrNameLst>
                                          <p:attrName>style.visibility</p:attrName>
                                        </p:attrNameLst>
                                      </p:cBhvr>
                                      <p:to>
                                        <p:strVal val="visible"/>
                                      </p:to>
                                    </p:set>
                                    <p:anim calcmode="lin" valueType="num">
                                      <p:cBhvr additive="base">
                                        <p:cTn id="19" dur="500" fill="hold"/>
                                        <p:tgtEl>
                                          <p:spTgt spid="6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anim calcmode="lin" valueType="num">
                                      <p:cBhvr additive="base">
                                        <p:cTn id="23" dur="500" fill="hold"/>
                                        <p:tgtEl>
                                          <p:spTgt spid="6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/Guard – new compiler switch</a:t>
            </a:r>
            <a:br>
              <a:rPr lang="en-US" dirty="0" smtClean="0"/>
            </a:br>
            <a:endParaRPr lang="en-US" dirty="0"/>
          </a:p>
        </p:txBody>
      </p:sp>
      <p:sp>
        <p:nvSpPr>
          <p:cNvPr id="3" name="Text Placeholder 2"/>
          <p:cNvSpPr>
            <a:spLocks noGrp="1"/>
          </p:cNvSpPr>
          <p:nvPr>
            <p:ph type="body" sz="quarter" idx="10"/>
          </p:nvPr>
        </p:nvSpPr>
        <p:spPr>
          <a:xfrm>
            <a:off x="549275" y="2049465"/>
            <a:ext cx="11887200" cy="5484812"/>
          </a:xfrm>
        </p:spPr>
        <p:txBody>
          <a:bodyPr/>
          <a:lstStyle/>
          <a:p>
            <a:endParaRPr lang="en-US" dirty="0" smtClean="0"/>
          </a:p>
          <a:p>
            <a:r>
              <a:rPr lang="en-US" dirty="0" smtClean="0"/>
              <a:t>Performance – required close OS integration</a:t>
            </a:r>
          </a:p>
          <a:p>
            <a:r>
              <a:rPr lang="en-US" dirty="0" smtClean="0"/>
              <a:t>Interoperation – required massive testing</a:t>
            </a:r>
          </a:p>
          <a:p>
            <a:endParaRPr lang="en-US" dirty="0"/>
          </a:p>
          <a:p>
            <a:r>
              <a:rPr lang="en-US" dirty="0" smtClean="0"/>
              <a:t>Stopping </a:t>
            </a:r>
            <a:r>
              <a:rPr lang="en-US" dirty="0"/>
              <a:t>zero day exploits today</a:t>
            </a:r>
            <a:endParaRPr lang="en-US" dirty="0" smtClean="0"/>
          </a:p>
        </p:txBody>
      </p:sp>
    </p:spTree>
    <p:extLst>
      <p:ext uri="{BB962C8B-B14F-4D97-AF65-F5344CB8AC3E}">
        <p14:creationId xmlns:p14="http://schemas.microsoft.com/office/powerpoint/2010/main" val="14892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 clock rate is not increasing !</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7" y="2049467"/>
            <a:ext cx="7467600" cy="411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1958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smtClean="0"/>
          </a:p>
          <a:p>
            <a:endParaRPr lang="en-US" dirty="0"/>
          </a:p>
          <a:p>
            <a:r>
              <a:rPr lang="en-US" dirty="0" smtClean="0"/>
              <a:t>Cool code generation – shipped in VS2015</a:t>
            </a:r>
          </a:p>
          <a:p>
            <a:endParaRPr lang="en-US" dirty="0" smtClean="0"/>
          </a:p>
          <a:p>
            <a:r>
              <a:rPr lang="en-US" dirty="0" smtClean="0"/>
              <a:t>Pull back and demo new CLANG based tools built on this.</a:t>
            </a:r>
            <a:endParaRPr lang="en-US" dirty="0"/>
          </a:p>
          <a:p>
            <a:endParaRPr lang="en-US" dirty="0"/>
          </a:p>
        </p:txBody>
      </p:sp>
    </p:spTree>
    <p:extLst>
      <p:ext uri="{BB962C8B-B14F-4D97-AF65-F5344CB8AC3E}">
        <p14:creationId xmlns:p14="http://schemas.microsoft.com/office/powerpoint/2010/main" val="1093414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 new asynchronous model </a:t>
            </a:r>
            <a:endParaRPr lang="en-US" dirty="0"/>
          </a:p>
        </p:txBody>
      </p:sp>
      <p:sp>
        <p:nvSpPr>
          <p:cNvPr id="3" name="Text Placeholder 2"/>
          <p:cNvSpPr>
            <a:spLocks noGrp="1"/>
          </p:cNvSpPr>
          <p:nvPr>
            <p:ph type="body" sz="quarter" idx="10"/>
          </p:nvPr>
        </p:nvSpPr>
        <p:spPr>
          <a:xfrm>
            <a:off x="350837" y="2582862"/>
            <a:ext cx="11887200" cy="5484812"/>
          </a:xfrm>
        </p:spPr>
        <p:txBody>
          <a:bodyPr/>
          <a:lstStyle/>
          <a:p>
            <a:pPr marL="571221" indent="-571221">
              <a:buFont typeface="Arial" panose="020B0604020202020204" pitchFamily="34" charset="0"/>
              <a:buChar char="•"/>
            </a:pPr>
            <a:r>
              <a:rPr lang="en-US" dirty="0" smtClean="0"/>
              <a:t>New MSFT C++ key words  </a:t>
            </a:r>
            <a:r>
              <a:rPr lang="en-US" dirty="0" smtClean="0">
                <a:solidFill>
                  <a:srgbClr val="FFC000"/>
                </a:solidFill>
              </a:rPr>
              <a:t>_yield </a:t>
            </a:r>
            <a:r>
              <a:rPr lang="en-US" dirty="0" smtClean="0">
                <a:solidFill>
                  <a:schemeClr val="tx1">
                    <a:lumMod val="95000"/>
                  </a:schemeClr>
                </a:solidFill>
              </a:rPr>
              <a:t>and</a:t>
            </a:r>
            <a:r>
              <a:rPr lang="en-US" dirty="0" smtClean="0">
                <a:solidFill>
                  <a:srgbClr val="FFC000"/>
                </a:solidFill>
              </a:rPr>
              <a:t> _await</a:t>
            </a:r>
          </a:p>
          <a:p>
            <a:pPr marL="571221" indent="-571221">
              <a:buFont typeface="Arial" panose="020B0604020202020204" pitchFamily="34" charset="0"/>
              <a:buChar char="•"/>
            </a:pPr>
            <a:endParaRPr lang="en-US" dirty="0" smtClean="0"/>
          </a:p>
          <a:p>
            <a:pPr marL="571221" indent="-571221">
              <a:buFont typeface="Arial" panose="020B0604020202020204" pitchFamily="34" charset="0"/>
              <a:buChar char="•"/>
            </a:pPr>
            <a:r>
              <a:rPr lang="en-US" dirty="0"/>
              <a:t>True </a:t>
            </a:r>
            <a:r>
              <a:rPr lang="en-US" dirty="0" err="1"/>
              <a:t>coroutines</a:t>
            </a:r>
            <a:r>
              <a:rPr lang="en-US" dirty="0"/>
              <a:t> </a:t>
            </a:r>
            <a:r>
              <a:rPr lang="en-US" dirty="0" smtClean="0"/>
              <a:t>emitted from 4 code generators</a:t>
            </a:r>
            <a:endParaRPr lang="en-US" dirty="0"/>
          </a:p>
          <a:p>
            <a:pPr marL="571221" indent="-571221">
              <a:buFontTx/>
              <a:buChar char="-"/>
            </a:pPr>
            <a:endParaRPr lang="en-US" dirty="0"/>
          </a:p>
        </p:txBody>
      </p:sp>
    </p:spTree>
    <p:extLst>
      <p:ext uri="{BB962C8B-B14F-4D97-AF65-F5344CB8AC3E}">
        <p14:creationId xmlns:p14="http://schemas.microsoft.com/office/powerpoint/2010/main" val="1486479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352" y="388584"/>
            <a:ext cx="9329787" cy="699453"/>
          </a:xfrm>
        </p:spPr>
        <p:txBody>
          <a:bodyPr/>
          <a:lstStyle/>
          <a:p>
            <a:r>
              <a:rPr lang="en-US" dirty="0" err="1" smtClean="0"/>
              <a:t>Coroutine</a:t>
            </a:r>
            <a:endParaRPr lang="en-US" dirty="0"/>
          </a:p>
        </p:txBody>
      </p:sp>
      <p:sp>
        <p:nvSpPr>
          <p:cNvPr id="3" name="Rectangle 2"/>
          <p:cNvSpPr/>
          <p:nvPr/>
        </p:nvSpPr>
        <p:spPr>
          <a:xfrm>
            <a:off x="6995719" y="2790804"/>
            <a:ext cx="3808042" cy="2354277"/>
          </a:xfrm>
          <a:prstGeom prst="rect">
            <a:avLst/>
          </a:prstGeom>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wrap="square" lIns="93223" tIns="46614" rIns="93223" bIns="46614">
            <a:spAutoFit/>
          </a:bodyPr>
          <a:lstStyle/>
          <a:p>
            <a:pPr defTabSz="932231"/>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main</a:t>
            </a:r>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231"/>
            <a:r>
              <a:rPr lang="en-US" dirty="0" smtClean="0">
                <a:solidFill>
                  <a:srgbClr val="0000FF"/>
                </a:solidFill>
                <a:highlight>
                  <a:srgbClr val="FFFFFF"/>
                </a:highlight>
                <a:latin typeface="Consolas" panose="020B0609020204030204" pitchFamily="49" charset="0"/>
              </a:rPr>
              <a:t>   for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v : fib(35))</a:t>
            </a:r>
          </a:p>
          <a:p>
            <a:pPr defTabSz="932231"/>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231"/>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printf</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"%d\n"</a:t>
            </a:r>
            <a:r>
              <a:rPr lang="en-US" dirty="0">
                <a:solidFill>
                  <a:srgbClr val="000000"/>
                </a:solidFill>
                <a:highlight>
                  <a:srgbClr val="FFFFFF"/>
                </a:highlight>
                <a:latin typeface="Consolas" panose="020B0609020204030204" pitchFamily="49" charset="0"/>
              </a:rPr>
              <a:t>, v);</a:t>
            </a:r>
          </a:p>
          <a:p>
            <a:pPr defTabSz="932231"/>
            <a:r>
              <a:rPr lang="en-US" dirty="0" smtClean="0">
                <a:solidFill>
                  <a:srgbClr val="0000FF"/>
                </a:solidFill>
                <a:highlight>
                  <a:srgbClr val="FFFFFF"/>
                </a:highlight>
                <a:latin typeface="Consolas" panose="020B0609020204030204" pitchFamily="49" charset="0"/>
              </a:rPr>
              <a:t>      if</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(v &gt; 10)</a:t>
            </a:r>
          </a:p>
          <a:p>
            <a:pPr defTabSz="932231"/>
            <a:r>
              <a:rPr lang="en-US" dirty="0" smtClean="0">
                <a:solidFill>
                  <a:srgbClr val="0000FF"/>
                </a:solidFill>
                <a:highlight>
                  <a:srgbClr val="FFFFFF"/>
                </a:highlight>
                <a:latin typeface="Consolas" panose="020B0609020204030204" pitchFamily="49" charset="0"/>
              </a:rPr>
              <a:t>         break</a:t>
            </a:r>
            <a:r>
              <a:rPr lang="en-US" dirty="0">
                <a:solidFill>
                  <a:srgbClr val="000000"/>
                </a:solidFill>
                <a:highlight>
                  <a:srgbClr val="FFFFFF"/>
                </a:highlight>
                <a:latin typeface="Consolas" panose="020B0609020204030204" pitchFamily="49" charset="0"/>
              </a:rPr>
              <a:t>;</a:t>
            </a:r>
          </a:p>
          <a:p>
            <a:pPr defTabSz="932231"/>
            <a:r>
              <a:rPr lang="en-US" dirty="0" smtClean="0">
                <a:solidFill>
                  <a:srgbClr val="000000"/>
                </a:solidFill>
                <a:highlight>
                  <a:srgbClr val="FFFFFF"/>
                </a:highlight>
                <a:latin typeface="Consolas" panose="020B0609020204030204" pitchFamily="49" charset="0"/>
              </a:rPr>
              <a:t>   }</a:t>
            </a:r>
          </a:p>
          <a:p>
            <a:pPr defTabSz="932231"/>
            <a:r>
              <a:rPr lang="en-US" dirty="0">
                <a:solidFill>
                  <a:srgbClr val="000000"/>
                </a:solidFill>
                <a:highlight>
                  <a:srgbClr val="FFFFFF"/>
                </a:highlight>
                <a:latin typeface="Consolas" panose="020B0609020204030204" pitchFamily="49" charset="0"/>
              </a:rPr>
              <a:t>}</a:t>
            </a:r>
          </a:p>
        </p:txBody>
      </p:sp>
      <p:sp>
        <p:nvSpPr>
          <p:cNvPr id="5" name="Rectangle 4"/>
          <p:cNvSpPr/>
          <p:nvPr/>
        </p:nvSpPr>
        <p:spPr>
          <a:xfrm>
            <a:off x="1864337" y="1632056"/>
            <a:ext cx="3652546" cy="3484330"/>
          </a:xfrm>
          <a:prstGeom prst="rect">
            <a:avLst/>
          </a:prstGeom>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wrap="square" lIns="93223" tIns="46614" rIns="93223" bIns="46614">
            <a:spAutoFit/>
          </a:bodyPr>
          <a:lstStyle/>
          <a:p>
            <a:pPr defTabSz="932231"/>
            <a:r>
              <a:rPr lang="en-US" dirty="0">
                <a:solidFill>
                  <a:srgbClr val="000000"/>
                </a:solidFill>
                <a:highlight>
                  <a:srgbClr val="FFFFFF"/>
                </a:highlight>
                <a:latin typeface="Consolas" panose="020B0609020204030204" pitchFamily="49" charset="0"/>
              </a:rPr>
              <a:t>generator&lt;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&gt; fib(</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n)</a:t>
            </a:r>
          </a:p>
          <a:p>
            <a:pPr defTabSz="932231"/>
            <a:r>
              <a:rPr lang="en-US" dirty="0">
                <a:solidFill>
                  <a:srgbClr val="000000"/>
                </a:solidFill>
                <a:highlight>
                  <a:srgbClr val="FFFFFF"/>
                </a:highlight>
                <a:latin typeface="Consolas" panose="020B0609020204030204" pitchFamily="49" charset="0"/>
              </a:rPr>
              <a:t>{</a:t>
            </a:r>
          </a:p>
          <a:p>
            <a:pPr defTabSz="932231"/>
            <a:r>
              <a:rPr lang="en-US" dirty="0" smtClean="0">
                <a:solidFill>
                  <a:srgbClr val="0000FF"/>
                </a:solidFill>
                <a:highlight>
                  <a:srgbClr val="FFFFFF"/>
                </a:highlight>
                <a:latin typeface="Consolas" panose="020B0609020204030204" pitchFamily="49" charset="0"/>
              </a:rPr>
              <a:t>   </a:t>
            </a:r>
            <a:r>
              <a:rPr lang="en-US" dirty="0" err="1" smtClean="0">
                <a:solidFill>
                  <a:srgbClr val="0000FF"/>
                </a:solidFill>
                <a:highlight>
                  <a:srgbClr val="FFFFFF"/>
                </a:highlight>
                <a:latin typeface="Consolas" panose="020B0609020204030204" pitchFamily="49" charset="0"/>
              </a:rPr>
              <a:t>int</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 = 0;</a:t>
            </a:r>
          </a:p>
          <a:p>
            <a:pPr defTabSz="932231"/>
            <a:r>
              <a:rPr lang="en-US" dirty="0" smtClean="0">
                <a:solidFill>
                  <a:srgbClr val="0000FF"/>
                </a:solidFill>
                <a:highlight>
                  <a:srgbClr val="FFFFFF"/>
                </a:highlight>
                <a:latin typeface="Consolas" panose="020B0609020204030204" pitchFamily="49" charset="0"/>
              </a:rPr>
              <a:t>   </a:t>
            </a:r>
            <a:r>
              <a:rPr lang="en-US" dirty="0" err="1" smtClean="0">
                <a:solidFill>
                  <a:srgbClr val="0000FF"/>
                </a:solidFill>
                <a:highlight>
                  <a:srgbClr val="FFFFFF"/>
                </a:highlight>
                <a:latin typeface="Consolas" panose="020B0609020204030204" pitchFamily="49" charset="0"/>
              </a:rPr>
              <a:t>int</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b = 1;</a:t>
            </a:r>
          </a:p>
          <a:p>
            <a:pPr defTabSz="932231"/>
            <a:r>
              <a:rPr lang="en-US" dirty="0" smtClean="0">
                <a:solidFill>
                  <a:srgbClr val="0000FF"/>
                </a:solidFill>
                <a:highlight>
                  <a:srgbClr val="FFFFFF"/>
                </a:highlight>
                <a:latin typeface="Consolas" panose="020B0609020204030204" pitchFamily="49" charset="0"/>
              </a:rPr>
              <a:t>   while</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(n-- &gt; 0)</a:t>
            </a:r>
          </a:p>
          <a:p>
            <a:pPr defTabSz="932231"/>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231"/>
            <a:r>
              <a:rPr lang="en-US" dirty="0" smtClean="0">
                <a:solidFill>
                  <a:srgbClr val="0000FF"/>
                </a:solidFill>
                <a:highlight>
                  <a:srgbClr val="FFFFFF"/>
                </a:highlight>
                <a:latin typeface="Consolas" panose="020B0609020204030204" pitchFamily="49" charset="0"/>
              </a:rPr>
              <a:t>      yield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a:t>
            </a:r>
          </a:p>
          <a:p>
            <a:pPr defTabSz="932231"/>
            <a:r>
              <a:rPr lang="en-US" dirty="0" smtClean="0">
                <a:solidFill>
                  <a:srgbClr val="0000FF"/>
                </a:solidFill>
                <a:highlight>
                  <a:srgbClr val="FFFFFF"/>
                </a:highlight>
                <a:latin typeface="Consolas" panose="020B0609020204030204" pitchFamily="49" charset="0"/>
              </a:rPr>
              <a:t>      auto</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next = a + b;</a:t>
            </a:r>
          </a:p>
          <a:p>
            <a:pPr defTabSz="932231"/>
            <a:r>
              <a:rPr lang="en-US" dirty="0" smtClean="0">
                <a:solidFill>
                  <a:srgbClr val="000000"/>
                </a:solidFill>
                <a:highlight>
                  <a:srgbClr val="FFFFFF"/>
                </a:highlight>
                <a:latin typeface="Consolas" panose="020B0609020204030204" pitchFamily="49" charset="0"/>
              </a:rPr>
              <a:t>      a </a:t>
            </a:r>
            <a:r>
              <a:rPr lang="en-US" dirty="0">
                <a:solidFill>
                  <a:srgbClr val="000000"/>
                </a:solidFill>
                <a:highlight>
                  <a:srgbClr val="FFFFFF"/>
                </a:highlight>
                <a:latin typeface="Consolas" panose="020B0609020204030204" pitchFamily="49" charset="0"/>
              </a:rPr>
              <a:t>= b;</a:t>
            </a:r>
          </a:p>
          <a:p>
            <a:pPr defTabSz="932231"/>
            <a:r>
              <a:rPr lang="en-US" dirty="0" smtClean="0">
                <a:solidFill>
                  <a:srgbClr val="000000"/>
                </a:solidFill>
                <a:highlight>
                  <a:srgbClr val="FFFFFF"/>
                </a:highlight>
                <a:latin typeface="Consolas" panose="020B0609020204030204" pitchFamily="49" charset="0"/>
              </a:rPr>
              <a:t>      b </a:t>
            </a:r>
            <a:r>
              <a:rPr lang="en-US" dirty="0">
                <a:solidFill>
                  <a:srgbClr val="000000"/>
                </a:solidFill>
                <a:highlight>
                  <a:srgbClr val="FFFFFF"/>
                </a:highlight>
                <a:latin typeface="Consolas" panose="020B0609020204030204" pitchFamily="49" charset="0"/>
              </a:rPr>
              <a:t>= next;</a:t>
            </a:r>
          </a:p>
          <a:p>
            <a:pPr defTabSz="932231"/>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231"/>
            <a:r>
              <a:rPr lang="en-US" dirty="0">
                <a:solidFill>
                  <a:srgbClr val="000000"/>
                </a:solidFill>
                <a:highlight>
                  <a:srgbClr val="FFFFFF"/>
                </a:highlight>
                <a:latin typeface="Consolas" panose="020B0609020204030204" pitchFamily="49" charset="0"/>
              </a:rPr>
              <a:t>}</a:t>
            </a:r>
          </a:p>
        </p:txBody>
      </p:sp>
      <p:sp>
        <p:nvSpPr>
          <p:cNvPr id="9" name="Right Arrow 8"/>
          <p:cNvSpPr/>
          <p:nvPr/>
        </p:nvSpPr>
        <p:spPr>
          <a:xfrm>
            <a:off x="1036637" y="3344862"/>
            <a:ext cx="1559537"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9418637" y="1644900"/>
            <a:ext cx="304800" cy="1447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8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352" y="388591"/>
            <a:ext cx="9329787" cy="544019"/>
          </a:xfrm>
        </p:spPr>
        <p:txBody>
          <a:bodyPr>
            <a:normAutofit fontScale="90000"/>
          </a:bodyPr>
          <a:lstStyle/>
          <a:p>
            <a:r>
              <a:rPr lang="en-US" dirty="0" smtClean="0"/>
              <a:t>Execution</a:t>
            </a:r>
            <a:endParaRPr lang="en-US" dirty="0"/>
          </a:p>
        </p:txBody>
      </p:sp>
      <p:sp>
        <p:nvSpPr>
          <p:cNvPr id="4" name="Rectangle 3"/>
          <p:cNvSpPr/>
          <p:nvPr/>
        </p:nvSpPr>
        <p:spPr>
          <a:xfrm>
            <a:off x="3885790" y="472252"/>
            <a:ext cx="3652546" cy="376684"/>
          </a:xfrm>
          <a:prstGeom prst="rect">
            <a:avLst/>
          </a:prstGeom>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wrap="square" lIns="93223" tIns="46614" rIns="93223" bIns="46614">
            <a:spAutoFit/>
          </a:bodyPr>
          <a:lstStyle/>
          <a:p>
            <a:pPr defTabSz="932231"/>
            <a:r>
              <a:rPr lang="en-US" dirty="0">
                <a:solidFill>
                  <a:srgbClr val="000000"/>
                </a:solidFill>
                <a:highlight>
                  <a:srgbClr val="FFFFFF"/>
                </a:highlight>
                <a:latin typeface="Consolas" panose="020B0609020204030204" pitchFamily="49" charset="0"/>
              </a:rPr>
              <a:t>generator&lt;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&gt; fib(</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n</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5" name="Rectangle 4"/>
          <p:cNvSpPr/>
          <p:nvPr/>
        </p:nvSpPr>
        <p:spPr>
          <a:xfrm>
            <a:off x="1942085" y="2253791"/>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slot1</a:t>
            </a:r>
            <a:endParaRPr lang="en-US" dirty="0">
              <a:solidFill>
                <a:prstClr val="white"/>
              </a:solidFill>
            </a:endParaRPr>
          </a:p>
        </p:txBody>
      </p:sp>
      <p:sp>
        <p:nvSpPr>
          <p:cNvPr id="6" name="Rectangle 5"/>
          <p:cNvSpPr/>
          <p:nvPr/>
        </p:nvSpPr>
        <p:spPr>
          <a:xfrm>
            <a:off x="3030560" y="2253791"/>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slot2</a:t>
            </a:r>
            <a:endParaRPr lang="en-US" dirty="0">
              <a:solidFill>
                <a:prstClr val="white"/>
              </a:solidFill>
            </a:endParaRPr>
          </a:p>
        </p:txBody>
      </p:sp>
      <p:sp>
        <p:nvSpPr>
          <p:cNvPr id="7" name="Rectangle 6"/>
          <p:cNvSpPr/>
          <p:nvPr/>
        </p:nvSpPr>
        <p:spPr>
          <a:xfrm>
            <a:off x="1942085" y="2642377"/>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slot3</a:t>
            </a:r>
            <a:endParaRPr lang="en-US" dirty="0">
              <a:solidFill>
                <a:prstClr val="white"/>
              </a:solidFill>
            </a:endParaRPr>
          </a:p>
        </p:txBody>
      </p:sp>
      <p:sp>
        <p:nvSpPr>
          <p:cNvPr id="8" name="Rectangle 7"/>
          <p:cNvSpPr/>
          <p:nvPr/>
        </p:nvSpPr>
        <p:spPr>
          <a:xfrm>
            <a:off x="3030560" y="2642377"/>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slot4</a:t>
            </a:r>
            <a:endParaRPr lang="en-US" dirty="0">
              <a:solidFill>
                <a:prstClr val="white"/>
              </a:solidFill>
            </a:endParaRPr>
          </a:p>
        </p:txBody>
      </p:sp>
      <p:sp>
        <p:nvSpPr>
          <p:cNvPr id="9" name="Rectangle 8"/>
          <p:cNvSpPr/>
          <p:nvPr/>
        </p:nvSpPr>
        <p:spPr>
          <a:xfrm>
            <a:off x="1942085" y="3030967"/>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ret-main</a:t>
            </a:r>
            <a:endParaRPr lang="en-US" dirty="0">
              <a:solidFill>
                <a:prstClr val="white"/>
              </a:solidFill>
            </a:endParaRPr>
          </a:p>
        </p:txBody>
      </p:sp>
      <p:sp>
        <p:nvSpPr>
          <p:cNvPr id="10" name="Rectangle 9"/>
          <p:cNvSpPr/>
          <p:nvPr/>
        </p:nvSpPr>
        <p:spPr>
          <a:xfrm>
            <a:off x="3030560" y="3030967"/>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sz="1600" dirty="0" err="1">
                <a:solidFill>
                  <a:prstClr val="white"/>
                </a:solidFill>
              </a:rPr>
              <a:t>savedRBP</a:t>
            </a:r>
            <a:endParaRPr lang="en-US" sz="1600" dirty="0">
              <a:solidFill>
                <a:prstClr val="white"/>
              </a:solidFill>
            </a:endParaRPr>
          </a:p>
        </p:txBody>
      </p:sp>
      <p:sp>
        <p:nvSpPr>
          <p:cNvPr id="11" name="Rectangle 10"/>
          <p:cNvSpPr/>
          <p:nvPr/>
        </p:nvSpPr>
        <p:spPr>
          <a:xfrm>
            <a:off x="1942085" y="3419545"/>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slot1</a:t>
            </a:r>
            <a:endParaRPr lang="en-US" dirty="0">
              <a:solidFill>
                <a:prstClr val="white"/>
              </a:solidFill>
            </a:endParaRPr>
          </a:p>
        </p:txBody>
      </p:sp>
      <p:sp>
        <p:nvSpPr>
          <p:cNvPr id="12" name="Rectangle 11"/>
          <p:cNvSpPr/>
          <p:nvPr/>
        </p:nvSpPr>
        <p:spPr>
          <a:xfrm>
            <a:off x="3030560" y="3419545"/>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slot2</a:t>
            </a:r>
            <a:endParaRPr lang="en-US" dirty="0">
              <a:solidFill>
                <a:prstClr val="white"/>
              </a:solidFill>
            </a:endParaRPr>
          </a:p>
        </p:txBody>
      </p:sp>
      <p:cxnSp>
        <p:nvCxnSpPr>
          <p:cNvPr id="14" name="Straight Connector 13"/>
          <p:cNvCxnSpPr/>
          <p:nvPr/>
        </p:nvCxnSpPr>
        <p:spPr>
          <a:xfrm>
            <a:off x="1942085" y="1554345"/>
            <a:ext cx="0" cy="45075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19035" y="1554345"/>
            <a:ext cx="0" cy="45075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42085" y="3808130"/>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slot3</a:t>
            </a:r>
            <a:endParaRPr lang="en-US" dirty="0">
              <a:solidFill>
                <a:prstClr val="white"/>
              </a:solidFill>
            </a:endParaRPr>
          </a:p>
        </p:txBody>
      </p:sp>
      <p:sp>
        <p:nvSpPr>
          <p:cNvPr id="17" name="Rectangle 16"/>
          <p:cNvSpPr/>
          <p:nvPr/>
        </p:nvSpPr>
        <p:spPr>
          <a:xfrm>
            <a:off x="3030560" y="3808130"/>
            <a:ext cx="1088475" cy="388585"/>
          </a:xfrm>
          <a:prstGeom prst="rect">
            <a:avLst/>
          </a:prstGeom>
          <a:no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slot4</a:t>
            </a:r>
            <a:endParaRPr lang="en-US" dirty="0">
              <a:solidFill>
                <a:prstClr val="white"/>
              </a:solidFill>
            </a:endParaRPr>
          </a:p>
        </p:txBody>
      </p:sp>
      <p:sp>
        <p:nvSpPr>
          <p:cNvPr id="18" name="TextBox 17"/>
          <p:cNvSpPr txBox="1"/>
          <p:nvPr/>
        </p:nvSpPr>
        <p:spPr>
          <a:xfrm>
            <a:off x="542617" y="1398905"/>
            <a:ext cx="699734" cy="376684"/>
          </a:xfrm>
          <a:prstGeom prst="rect">
            <a:avLst/>
          </a:prstGeom>
          <a:noFill/>
        </p:spPr>
        <p:txBody>
          <a:bodyPr wrap="square" lIns="93223" tIns="46614" rIns="93223" bIns="46614" rtlCol="0">
            <a:spAutoFit/>
          </a:bodyPr>
          <a:lstStyle/>
          <a:p>
            <a:pPr defTabSz="932231"/>
            <a:r>
              <a:rPr lang="en-US" dirty="0" smtClean="0">
                <a:solidFill>
                  <a:prstClr val="white"/>
                </a:solidFill>
              </a:rPr>
              <a:t>RSP</a:t>
            </a:r>
            <a:endParaRPr lang="en-US" dirty="0">
              <a:solidFill>
                <a:prstClr val="white"/>
              </a:solidFill>
            </a:endParaRPr>
          </a:p>
        </p:txBody>
      </p:sp>
      <p:cxnSp>
        <p:nvCxnSpPr>
          <p:cNvPr id="20" name="Elbow Connector 19"/>
          <p:cNvCxnSpPr>
            <a:endCxn id="9" idx="1"/>
          </p:cNvCxnSpPr>
          <p:nvPr/>
        </p:nvCxnSpPr>
        <p:spPr>
          <a:xfrm rot="16200000" flipH="1">
            <a:off x="756683" y="2039856"/>
            <a:ext cx="1282330" cy="1088475"/>
          </a:xfrm>
          <a:prstGeom prst="bentConnector2">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6200000" flipH="1">
            <a:off x="173805" y="2622729"/>
            <a:ext cx="2448084" cy="1088475"/>
          </a:xfrm>
          <a:prstGeom prst="bentConnector3">
            <a:avLst>
              <a:gd name="adj1" fmla="val 100110"/>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942084" y="1859825"/>
            <a:ext cx="1088475" cy="388585"/>
          </a:xfrm>
          <a:prstGeom prst="rect">
            <a:avLst/>
          </a:prstGeom>
          <a:solidFill>
            <a:schemeClr val="accent5">
              <a:lumMod val="50000"/>
            </a:schemeClr>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ret-</a:t>
            </a:r>
            <a:r>
              <a:rPr lang="en-US" dirty="0" err="1" smtClean="0">
                <a:solidFill>
                  <a:prstClr val="white"/>
                </a:solidFill>
              </a:rPr>
              <a:t>addr</a:t>
            </a:r>
            <a:endParaRPr lang="en-US" dirty="0">
              <a:solidFill>
                <a:prstClr val="white"/>
              </a:solidFill>
            </a:endParaRPr>
          </a:p>
        </p:txBody>
      </p:sp>
      <p:sp>
        <p:nvSpPr>
          <p:cNvPr id="25" name="Rectangle 24"/>
          <p:cNvSpPr/>
          <p:nvPr/>
        </p:nvSpPr>
        <p:spPr>
          <a:xfrm>
            <a:off x="3030560" y="1865213"/>
            <a:ext cx="1088475" cy="388585"/>
          </a:xfrm>
          <a:prstGeom prst="rect">
            <a:avLst/>
          </a:prstGeom>
          <a:solidFill>
            <a:schemeClr val="accent5">
              <a:lumMod val="50000"/>
            </a:schemeClr>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sz="1600" dirty="0">
                <a:solidFill>
                  <a:prstClr val="white"/>
                </a:solidFill>
              </a:rPr>
              <a:t>g</a:t>
            </a:r>
          </a:p>
        </p:txBody>
      </p:sp>
      <p:sp>
        <p:nvSpPr>
          <p:cNvPr id="26" name="TextBox 25"/>
          <p:cNvSpPr txBox="1"/>
          <p:nvPr/>
        </p:nvSpPr>
        <p:spPr>
          <a:xfrm>
            <a:off x="4818769" y="1290072"/>
            <a:ext cx="1865957" cy="376684"/>
          </a:xfrm>
          <a:prstGeom prst="rect">
            <a:avLst/>
          </a:prstGeom>
          <a:noFill/>
        </p:spPr>
        <p:txBody>
          <a:bodyPr wrap="square" lIns="93223" tIns="46614" rIns="93223" bIns="46614" rtlCol="0">
            <a:spAutoFit/>
          </a:bodyPr>
          <a:lstStyle/>
          <a:p>
            <a:pPr defTabSz="932231"/>
            <a:r>
              <a:rPr lang="en-US" dirty="0" smtClean="0">
                <a:solidFill>
                  <a:prstClr val="white"/>
                </a:solidFill>
              </a:rPr>
              <a:t>auto g = fib(35)</a:t>
            </a:r>
            <a:endParaRPr lang="en-US" dirty="0">
              <a:solidFill>
                <a:prstClr val="white"/>
              </a:solidFill>
            </a:endParaRPr>
          </a:p>
        </p:txBody>
      </p:sp>
      <p:sp>
        <p:nvSpPr>
          <p:cNvPr id="27" name="TextBox 26"/>
          <p:cNvSpPr txBox="1"/>
          <p:nvPr/>
        </p:nvSpPr>
        <p:spPr>
          <a:xfrm>
            <a:off x="4818769" y="1775596"/>
            <a:ext cx="2566501" cy="659198"/>
          </a:xfrm>
          <a:prstGeom prst="rect">
            <a:avLst/>
          </a:prstGeom>
          <a:noFill/>
        </p:spPr>
        <p:txBody>
          <a:bodyPr wrap="square" lIns="93223" tIns="46614" rIns="93223" bIns="46614" rtlCol="0">
            <a:spAutoFit/>
          </a:bodyPr>
          <a:lstStyle/>
          <a:p>
            <a:pPr defTabSz="932231"/>
            <a:r>
              <a:rPr lang="en-US" dirty="0" smtClean="0">
                <a:solidFill>
                  <a:prstClr val="white"/>
                </a:solidFill>
              </a:rPr>
              <a:t>RCX = &amp;g (</a:t>
            </a:r>
            <a:r>
              <a:rPr lang="en-US" dirty="0" err="1" smtClean="0">
                <a:solidFill>
                  <a:prstClr val="white"/>
                </a:solidFill>
              </a:rPr>
              <a:t>udtReturn</a:t>
            </a:r>
            <a:r>
              <a:rPr lang="en-US" dirty="0" smtClean="0">
                <a:solidFill>
                  <a:prstClr val="white"/>
                </a:solidFill>
              </a:rPr>
              <a:t>$)</a:t>
            </a:r>
          </a:p>
          <a:p>
            <a:pPr defTabSz="932231"/>
            <a:r>
              <a:rPr lang="en-US" dirty="0" smtClean="0">
                <a:solidFill>
                  <a:prstClr val="white"/>
                </a:solidFill>
              </a:rPr>
              <a:t>RDX = 35</a:t>
            </a:r>
            <a:endParaRPr lang="en-US" dirty="0">
              <a:solidFill>
                <a:prstClr val="white"/>
              </a:solidFill>
            </a:endParaRPr>
          </a:p>
        </p:txBody>
      </p:sp>
      <p:sp>
        <p:nvSpPr>
          <p:cNvPr id="28" name="TextBox 27"/>
          <p:cNvSpPr txBox="1"/>
          <p:nvPr/>
        </p:nvSpPr>
        <p:spPr>
          <a:xfrm>
            <a:off x="4741021" y="2797817"/>
            <a:ext cx="1166223" cy="1224224"/>
          </a:xfrm>
          <a:prstGeom prst="rect">
            <a:avLst/>
          </a:prstGeom>
          <a:noFill/>
        </p:spPr>
        <p:txBody>
          <a:bodyPr wrap="square" lIns="93223" tIns="46614" rIns="93223" bIns="46614" rtlCol="0">
            <a:spAutoFit/>
          </a:bodyPr>
          <a:lstStyle/>
          <a:p>
            <a:pPr defTabSz="932231"/>
            <a:r>
              <a:rPr lang="en-US" dirty="0" smtClean="0">
                <a:solidFill>
                  <a:prstClr val="white"/>
                </a:solidFill>
              </a:rPr>
              <a:t>RDI = n</a:t>
            </a:r>
          </a:p>
          <a:p>
            <a:pPr defTabSz="932231"/>
            <a:r>
              <a:rPr lang="en-US" dirty="0" smtClean="0">
                <a:solidFill>
                  <a:prstClr val="white"/>
                </a:solidFill>
              </a:rPr>
              <a:t>RSI = a</a:t>
            </a:r>
          </a:p>
          <a:p>
            <a:pPr defTabSz="932231"/>
            <a:r>
              <a:rPr lang="en-US" dirty="0" smtClean="0">
                <a:solidFill>
                  <a:prstClr val="white"/>
                </a:solidFill>
              </a:rPr>
              <a:t>RDX = b</a:t>
            </a:r>
          </a:p>
          <a:p>
            <a:pPr defTabSz="932231"/>
            <a:r>
              <a:rPr lang="en-US" dirty="0" smtClean="0">
                <a:solidFill>
                  <a:prstClr val="white"/>
                </a:solidFill>
              </a:rPr>
              <a:t>RBP = $</a:t>
            </a:r>
            <a:r>
              <a:rPr lang="en-US" dirty="0" err="1" smtClean="0">
                <a:solidFill>
                  <a:prstClr val="white"/>
                </a:solidFill>
              </a:rPr>
              <a:t>fp</a:t>
            </a:r>
            <a:endParaRPr lang="en-US" dirty="0">
              <a:solidFill>
                <a:prstClr val="white"/>
              </a:solidFill>
            </a:endParaRPr>
          </a:p>
        </p:txBody>
      </p:sp>
      <p:sp>
        <p:nvSpPr>
          <p:cNvPr id="29" name="Rectangle 28"/>
          <p:cNvSpPr/>
          <p:nvPr/>
        </p:nvSpPr>
        <p:spPr>
          <a:xfrm>
            <a:off x="1942084" y="2260374"/>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dirty="0" smtClean="0">
                <a:solidFill>
                  <a:prstClr val="white"/>
                </a:solidFill>
              </a:rPr>
              <a:t>&amp;g</a:t>
            </a:r>
            <a:endParaRPr lang="en-US" dirty="0">
              <a:solidFill>
                <a:prstClr val="white"/>
              </a:solidFill>
            </a:endParaRPr>
          </a:p>
        </p:txBody>
      </p:sp>
      <p:sp>
        <p:nvSpPr>
          <p:cNvPr id="30" name="Rectangle 29"/>
          <p:cNvSpPr/>
          <p:nvPr/>
        </p:nvSpPr>
        <p:spPr>
          <a:xfrm>
            <a:off x="3028943" y="2253791"/>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sz="1600" dirty="0" err="1">
                <a:solidFill>
                  <a:prstClr val="white"/>
                </a:solidFill>
              </a:rPr>
              <a:t>savedRDI</a:t>
            </a:r>
            <a:endParaRPr lang="en-US" sz="1600" dirty="0">
              <a:solidFill>
                <a:prstClr val="white"/>
              </a:solidFill>
            </a:endParaRPr>
          </a:p>
        </p:txBody>
      </p:sp>
      <p:sp>
        <p:nvSpPr>
          <p:cNvPr id="31" name="Rectangle 30"/>
          <p:cNvSpPr/>
          <p:nvPr/>
        </p:nvSpPr>
        <p:spPr>
          <a:xfrm>
            <a:off x="1942085" y="2642377"/>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sz="1600" dirty="0" err="1">
                <a:solidFill>
                  <a:prstClr val="white"/>
                </a:solidFill>
              </a:rPr>
              <a:t>savedRSI</a:t>
            </a:r>
            <a:endParaRPr lang="en-US" sz="1600" dirty="0">
              <a:solidFill>
                <a:prstClr val="white"/>
              </a:solidFill>
            </a:endParaRPr>
          </a:p>
        </p:txBody>
      </p:sp>
      <p:sp>
        <p:nvSpPr>
          <p:cNvPr id="32" name="Rectangle 31"/>
          <p:cNvSpPr/>
          <p:nvPr/>
        </p:nvSpPr>
        <p:spPr>
          <a:xfrm>
            <a:off x="3030560" y="2642377"/>
            <a:ext cx="1088475" cy="388585"/>
          </a:xfrm>
          <a:prstGeom prst="rect">
            <a:avLst/>
          </a:prstGeom>
          <a:solidFill>
            <a:schemeClr val="accent4"/>
          </a:solidFill>
        </p:spPr>
        <p:style>
          <a:lnRef idx="2">
            <a:schemeClr val="accent1"/>
          </a:lnRef>
          <a:fillRef idx="1">
            <a:schemeClr val="lt1"/>
          </a:fillRef>
          <a:effectRef idx="0">
            <a:schemeClr val="accent1"/>
          </a:effectRef>
          <a:fontRef idx="minor">
            <a:schemeClr val="dk1"/>
          </a:fontRef>
        </p:style>
        <p:txBody>
          <a:bodyPr lIns="93223" tIns="46614" rIns="93223" bIns="46614" rtlCol="0" anchor="ctr"/>
          <a:lstStyle/>
          <a:p>
            <a:pPr algn="ctr" defTabSz="932231"/>
            <a:r>
              <a:rPr lang="en-US" sz="1600" dirty="0" err="1">
                <a:solidFill>
                  <a:prstClr val="white"/>
                </a:solidFill>
              </a:rPr>
              <a:t>savedRDX</a:t>
            </a:r>
            <a:endParaRPr lang="en-US" sz="1600" dirty="0">
              <a:solidFill>
                <a:prstClr val="white"/>
              </a:solidFill>
            </a:endParaRPr>
          </a:p>
        </p:txBody>
      </p:sp>
      <p:grpSp>
        <p:nvGrpSpPr>
          <p:cNvPr id="38" name="Group 37"/>
          <p:cNvGrpSpPr/>
          <p:nvPr/>
        </p:nvGrpSpPr>
        <p:grpSpPr>
          <a:xfrm>
            <a:off x="7617705" y="2953244"/>
            <a:ext cx="1399468" cy="2331508"/>
            <a:chOff x="7466012" y="2895600"/>
            <a:chExt cx="1371600" cy="2286000"/>
          </a:xfrm>
        </p:grpSpPr>
        <p:sp>
          <p:nvSpPr>
            <p:cNvPr id="33" name="Rectangle 32"/>
            <p:cNvSpPr/>
            <p:nvPr/>
          </p:nvSpPr>
          <p:spPr>
            <a:xfrm>
              <a:off x="7466012" y="2895600"/>
              <a:ext cx="1371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1"/>
              <a:r>
                <a:rPr lang="en-US" dirty="0" smtClean="0">
                  <a:solidFill>
                    <a:prstClr val="white"/>
                  </a:solidFill>
                </a:rPr>
                <a:t>Promise</a:t>
              </a:r>
              <a:endParaRPr lang="en-US" dirty="0">
                <a:solidFill>
                  <a:prstClr val="white"/>
                </a:solidFill>
              </a:endParaRPr>
            </a:p>
          </p:txBody>
        </p:sp>
        <p:sp>
          <p:nvSpPr>
            <p:cNvPr id="34" name="Rectangle 33"/>
            <p:cNvSpPr/>
            <p:nvPr/>
          </p:nvSpPr>
          <p:spPr>
            <a:xfrm>
              <a:off x="7466012" y="3657600"/>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1"/>
              <a:r>
                <a:rPr lang="en-US" dirty="0" smtClean="0">
                  <a:solidFill>
                    <a:prstClr val="white"/>
                  </a:solidFill>
                </a:rPr>
                <a:t>RDI slot</a:t>
              </a:r>
              <a:endParaRPr lang="en-US" dirty="0">
                <a:solidFill>
                  <a:prstClr val="white"/>
                </a:solidFill>
              </a:endParaRPr>
            </a:p>
          </p:txBody>
        </p:sp>
        <p:sp>
          <p:nvSpPr>
            <p:cNvPr id="35" name="Rectangle 34"/>
            <p:cNvSpPr/>
            <p:nvPr/>
          </p:nvSpPr>
          <p:spPr>
            <a:xfrm>
              <a:off x="7466012" y="4038600"/>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1"/>
              <a:r>
                <a:rPr lang="en-US" dirty="0" smtClean="0">
                  <a:solidFill>
                    <a:prstClr val="white"/>
                  </a:solidFill>
                </a:rPr>
                <a:t>RSI slot</a:t>
              </a:r>
              <a:endParaRPr lang="en-US" dirty="0">
                <a:solidFill>
                  <a:prstClr val="white"/>
                </a:solidFill>
              </a:endParaRPr>
            </a:p>
          </p:txBody>
        </p:sp>
        <p:sp>
          <p:nvSpPr>
            <p:cNvPr id="36" name="Rectangle 35"/>
            <p:cNvSpPr/>
            <p:nvPr/>
          </p:nvSpPr>
          <p:spPr>
            <a:xfrm>
              <a:off x="7466012" y="4419600"/>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1"/>
              <a:r>
                <a:rPr lang="en-US" dirty="0" smtClean="0">
                  <a:solidFill>
                    <a:prstClr val="white"/>
                  </a:solidFill>
                </a:rPr>
                <a:t>RDX slot</a:t>
              </a:r>
              <a:endParaRPr lang="en-US" dirty="0">
                <a:solidFill>
                  <a:prstClr val="white"/>
                </a:solidFill>
              </a:endParaRPr>
            </a:p>
          </p:txBody>
        </p:sp>
        <p:sp>
          <p:nvSpPr>
            <p:cNvPr id="37" name="Rectangle 36"/>
            <p:cNvSpPr/>
            <p:nvPr/>
          </p:nvSpPr>
          <p:spPr>
            <a:xfrm>
              <a:off x="7466012" y="4800600"/>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1"/>
              <a:r>
                <a:rPr lang="en-US" dirty="0" smtClean="0">
                  <a:solidFill>
                    <a:prstClr val="white"/>
                  </a:solidFill>
                </a:rPr>
                <a:t>RIP slot</a:t>
              </a:r>
              <a:endParaRPr lang="en-US" dirty="0">
                <a:solidFill>
                  <a:prstClr val="white"/>
                </a:solidFill>
              </a:endParaRPr>
            </a:p>
          </p:txBody>
        </p:sp>
      </p:grpSp>
      <p:cxnSp>
        <p:nvCxnSpPr>
          <p:cNvPr id="39" name="Elbow Connector 38"/>
          <p:cNvCxnSpPr/>
          <p:nvPr/>
        </p:nvCxnSpPr>
        <p:spPr>
          <a:xfrm flipV="1">
            <a:off x="5985000" y="2953251"/>
            <a:ext cx="1553343" cy="854885"/>
          </a:xfrm>
          <a:prstGeom prst="bentConnector3">
            <a:avLst>
              <a:gd name="adj1" fmla="val 50000"/>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847060" y="2454660"/>
            <a:ext cx="703623" cy="376684"/>
          </a:xfrm>
          <a:prstGeom prst="rect">
            <a:avLst/>
          </a:prstGeom>
          <a:noFill/>
        </p:spPr>
        <p:txBody>
          <a:bodyPr wrap="none" lIns="93223" tIns="46614" rIns="93223" bIns="46614" rtlCol="0">
            <a:spAutoFit/>
          </a:bodyPr>
          <a:lstStyle/>
          <a:p>
            <a:pPr defTabSz="932231"/>
            <a:r>
              <a:rPr lang="en-US" dirty="0" smtClean="0">
                <a:solidFill>
                  <a:prstClr val="white"/>
                </a:solidFill>
              </a:rPr>
              <a:t>Heap</a:t>
            </a:r>
            <a:endParaRPr lang="en-US" dirty="0">
              <a:solidFill>
                <a:prstClr val="white"/>
              </a:solidFill>
            </a:endParaRPr>
          </a:p>
        </p:txBody>
      </p:sp>
      <p:sp>
        <p:nvSpPr>
          <p:cNvPr id="45" name="Rectangle 44"/>
          <p:cNvSpPr/>
          <p:nvPr/>
        </p:nvSpPr>
        <p:spPr>
          <a:xfrm>
            <a:off x="7617705" y="4119002"/>
            <a:ext cx="1399468" cy="3885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3223" tIns="46614" rIns="93223" bIns="46614" rtlCol="0" anchor="ctr"/>
          <a:lstStyle/>
          <a:p>
            <a:pPr algn="ctr" defTabSz="932231"/>
            <a:r>
              <a:rPr lang="en-US" dirty="0" smtClean="0">
                <a:solidFill>
                  <a:prstClr val="white"/>
                </a:solidFill>
              </a:rPr>
              <a:t>saved RSI</a:t>
            </a:r>
            <a:endParaRPr lang="en-US" dirty="0">
              <a:solidFill>
                <a:prstClr val="white"/>
              </a:solidFill>
            </a:endParaRPr>
          </a:p>
        </p:txBody>
      </p:sp>
      <p:sp>
        <p:nvSpPr>
          <p:cNvPr id="46" name="Rectangle 45"/>
          <p:cNvSpPr/>
          <p:nvPr/>
        </p:nvSpPr>
        <p:spPr>
          <a:xfrm>
            <a:off x="7617705" y="3730413"/>
            <a:ext cx="1399468" cy="3885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3223" tIns="46614" rIns="93223" bIns="46614" rtlCol="0" anchor="ctr"/>
          <a:lstStyle/>
          <a:p>
            <a:pPr algn="ctr" defTabSz="932231"/>
            <a:r>
              <a:rPr lang="en-US" dirty="0" smtClean="0">
                <a:solidFill>
                  <a:prstClr val="white"/>
                </a:solidFill>
              </a:rPr>
              <a:t>saved RDI</a:t>
            </a:r>
            <a:endParaRPr lang="en-US" dirty="0">
              <a:solidFill>
                <a:prstClr val="white"/>
              </a:solidFill>
            </a:endParaRPr>
          </a:p>
        </p:txBody>
      </p:sp>
      <p:sp>
        <p:nvSpPr>
          <p:cNvPr id="47" name="Rectangle 46"/>
          <p:cNvSpPr/>
          <p:nvPr/>
        </p:nvSpPr>
        <p:spPr>
          <a:xfrm>
            <a:off x="7617705" y="4507589"/>
            <a:ext cx="1399468" cy="3885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3223" tIns="46614" rIns="93223" bIns="46614" rtlCol="0" anchor="ctr"/>
          <a:lstStyle/>
          <a:p>
            <a:pPr algn="ctr" defTabSz="932231"/>
            <a:r>
              <a:rPr lang="en-US" dirty="0" smtClean="0">
                <a:solidFill>
                  <a:prstClr val="white"/>
                </a:solidFill>
              </a:rPr>
              <a:t>saved RDX</a:t>
            </a:r>
            <a:endParaRPr lang="en-US" dirty="0">
              <a:solidFill>
                <a:prstClr val="white"/>
              </a:solidFill>
            </a:endParaRPr>
          </a:p>
        </p:txBody>
      </p:sp>
      <p:sp>
        <p:nvSpPr>
          <p:cNvPr id="48" name="Rectangle 47"/>
          <p:cNvSpPr/>
          <p:nvPr/>
        </p:nvSpPr>
        <p:spPr>
          <a:xfrm>
            <a:off x="7617705" y="4896167"/>
            <a:ext cx="1399468" cy="3885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3223" tIns="46614" rIns="93223" bIns="46614" rtlCol="0" anchor="ctr"/>
          <a:lstStyle/>
          <a:p>
            <a:pPr algn="ctr" defTabSz="932231"/>
            <a:r>
              <a:rPr lang="en-US" dirty="0" smtClean="0">
                <a:solidFill>
                  <a:prstClr val="white"/>
                </a:solidFill>
              </a:rPr>
              <a:t>saved RIP</a:t>
            </a:r>
            <a:endParaRPr lang="en-US" dirty="0">
              <a:solidFill>
                <a:prstClr val="white"/>
              </a:solidFill>
            </a:endParaRPr>
          </a:p>
        </p:txBody>
      </p:sp>
      <p:sp>
        <p:nvSpPr>
          <p:cNvPr id="49" name="TextBox 48"/>
          <p:cNvSpPr txBox="1"/>
          <p:nvPr/>
        </p:nvSpPr>
        <p:spPr>
          <a:xfrm>
            <a:off x="2797315" y="1476622"/>
            <a:ext cx="733064" cy="376684"/>
          </a:xfrm>
          <a:prstGeom prst="rect">
            <a:avLst/>
          </a:prstGeom>
          <a:noFill/>
        </p:spPr>
        <p:txBody>
          <a:bodyPr wrap="none" lIns="93223" tIns="46614" rIns="93223" bIns="46614" rtlCol="0">
            <a:spAutoFit/>
          </a:bodyPr>
          <a:lstStyle/>
          <a:p>
            <a:pPr defTabSz="932231"/>
            <a:r>
              <a:rPr lang="en-US" dirty="0" smtClean="0">
                <a:solidFill>
                  <a:prstClr val="white"/>
                </a:solidFill>
              </a:rPr>
              <a:t>Stack</a:t>
            </a:r>
            <a:endParaRPr lang="en-US" dirty="0">
              <a:solidFill>
                <a:prstClr val="white"/>
              </a:solidFill>
            </a:endParaRPr>
          </a:p>
        </p:txBody>
      </p:sp>
      <p:sp>
        <p:nvSpPr>
          <p:cNvPr id="51" name="Explosion 1 50"/>
          <p:cNvSpPr/>
          <p:nvPr/>
        </p:nvSpPr>
        <p:spPr>
          <a:xfrm>
            <a:off x="8395187" y="472258"/>
            <a:ext cx="2954432" cy="2869577"/>
          </a:xfrm>
          <a:prstGeom prst="irregularSeal1">
            <a:avLst/>
          </a:prstGeom>
        </p:spPr>
        <p:style>
          <a:lnRef idx="1">
            <a:schemeClr val="accent3"/>
          </a:lnRef>
          <a:fillRef idx="2">
            <a:schemeClr val="accent3"/>
          </a:fillRef>
          <a:effectRef idx="1">
            <a:schemeClr val="accent3"/>
          </a:effectRef>
          <a:fontRef idx="minor">
            <a:schemeClr val="dk1"/>
          </a:fontRef>
        </p:style>
        <p:txBody>
          <a:bodyPr lIns="93223" tIns="46614" rIns="93223" bIns="46614" rtlCol="0" anchor="ctr"/>
          <a:lstStyle/>
          <a:p>
            <a:pPr algn="ctr" defTabSz="932231"/>
            <a:r>
              <a:rPr lang="en-US" dirty="0" smtClean="0">
                <a:solidFill>
                  <a:srgbClr val="000000"/>
                </a:solidFill>
              </a:rPr>
              <a:t>Suspend!!!!</a:t>
            </a:r>
            <a:endParaRPr lang="en-US" dirty="0">
              <a:solidFill>
                <a:srgbClr val="000000"/>
              </a:solidFill>
            </a:endParaRPr>
          </a:p>
        </p:txBody>
      </p:sp>
      <p:sp>
        <p:nvSpPr>
          <p:cNvPr id="52" name="TextBox 51"/>
          <p:cNvSpPr txBox="1"/>
          <p:nvPr/>
        </p:nvSpPr>
        <p:spPr>
          <a:xfrm>
            <a:off x="4818775" y="4663017"/>
            <a:ext cx="1166224" cy="376684"/>
          </a:xfrm>
          <a:prstGeom prst="rect">
            <a:avLst/>
          </a:prstGeom>
          <a:noFill/>
        </p:spPr>
        <p:txBody>
          <a:bodyPr wrap="square" lIns="93223" tIns="46614" rIns="93223" bIns="46614" rtlCol="0">
            <a:spAutoFit/>
          </a:bodyPr>
          <a:lstStyle/>
          <a:p>
            <a:pPr defTabSz="932231"/>
            <a:r>
              <a:rPr lang="en-US" dirty="0" smtClean="0">
                <a:solidFill>
                  <a:prstClr val="white"/>
                </a:solidFill>
              </a:rPr>
              <a:t>RAX = &amp;g</a:t>
            </a:r>
            <a:endParaRPr lang="en-US" dirty="0">
              <a:solidFill>
                <a:prstClr val="white"/>
              </a:solidFill>
            </a:endParaRPr>
          </a:p>
        </p:txBody>
      </p:sp>
    </p:spTree>
    <p:extLst>
      <p:ext uri="{BB962C8B-B14F-4D97-AF65-F5344CB8AC3E}">
        <p14:creationId xmlns:p14="http://schemas.microsoft.com/office/powerpoint/2010/main" val="72524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42" presetClass="path" presetSubtype="0" accel="50000" decel="50000" fill="hold" grpId="1" nodeType="withEffect">
                                  <p:stCondLst>
                                    <p:cond delay="0"/>
                                  </p:stCondLst>
                                  <p:childTnLst>
                                    <p:animMotion origin="layout" path="M -1.85465E-6 4.07407E-6 L 0.32509 0.34537 " pathEditMode="relative" rAng="0" ptsTypes="AA">
                                      <p:cBhvr>
                                        <p:cTn id="82" dur="2000" fill="hold"/>
                                        <p:tgtEl>
                                          <p:spTgt spid="29"/>
                                        </p:tgtEl>
                                        <p:attrNameLst>
                                          <p:attrName>ppt_x</p:attrName>
                                          <p:attrName>ppt_y</p:attrName>
                                        </p:attrNameLst>
                                      </p:cBhvr>
                                      <p:rCtr x="16254" y="17269"/>
                                    </p:animMotion>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1" nodeType="clickEffect">
                                  <p:stCondLst>
                                    <p:cond delay="0"/>
                                  </p:stCondLst>
                                  <p:childTnLst>
                                    <p:animMotion origin="layout" path="M -4.40479E-6 0 L 0.1998 0.0537 " pathEditMode="relative" rAng="0" ptsTypes="AA">
                                      <p:cBhvr>
                                        <p:cTn id="86" dur="2000" fill="hold"/>
                                        <p:tgtEl>
                                          <p:spTgt spid="30"/>
                                        </p:tgtEl>
                                        <p:attrNameLst>
                                          <p:attrName>ppt_x</p:attrName>
                                          <p:attrName>ppt_y</p:attrName>
                                        </p:attrNameLst>
                                      </p:cBhvr>
                                      <p:rCtr x="9990" y="2685"/>
                                    </p:animMotion>
                                  </p:childTnLst>
                                </p:cTn>
                              </p:par>
                              <p:par>
                                <p:cTn id="87" presetID="42" presetClass="path" presetSubtype="0" accel="50000" decel="50000" fill="hold" grpId="1" nodeType="withEffect">
                                  <p:stCondLst>
                                    <p:cond delay="0"/>
                                  </p:stCondLst>
                                  <p:childTnLst>
                                    <p:animMotion origin="layout" path="M -1.85465E-6 4.44444E-6 L 0.29383 0.05555 " pathEditMode="relative" rAng="0" ptsTypes="AA">
                                      <p:cBhvr>
                                        <p:cTn id="88" dur="2000" fill="hold"/>
                                        <p:tgtEl>
                                          <p:spTgt spid="31"/>
                                        </p:tgtEl>
                                        <p:attrNameLst>
                                          <p:attrName>ppt_x</p:attrName>
                                          <p:attrName>ppt_y</p:attrName>
                                        </p:attrNameLst>
                                      </p:cBhvr>
                                      <p:rCtr x="14691" y="2778"/>
                                    </p:animMotion>
                                  </p:childTnLst>
                                </p:cTn>
                              </p:par>
                              <p:par>
                                <p:cTn id="89" presetID="42" presetClass="path" presetSubtype="0" accel="50000" decel="50000" fill="hold" grpId="1" nodeType="withEffect">
                                  <p:stCondLst>
                                    <p:cond delay="0"/>
                                  </p:stCondLst>
                                  <p:childTnLst>
                                    <p:animMotion origin="layout" path="M -4.64704E-6 4.44444E-6 L 0.21256 0.10416 " pathEditMode="relative" rAng="0" ptsTypes="AA">
                                      <p:cBhvr>
                                        <p:cTn id="90" dur="2000" fill="hold"/>
                                        <p:tgtEl>
                                          <p:spTgt spid="32"/>
                                        </p:tgtEl>
                                        <p:attrNameLst>
                                          <p:attrName>ppt_x</p:attrName>
                                          <p:attrName>ppt_y</p:attrName>
                                        </p:attrNameLst>
                                      </p:cBhvr>
                                      <p:rCtr x="10628" y="5208"/>
                                    </p:animMotion>
                                  </p:childTnLst>
                                </p:cTn>
                              </p:par>
                              <p:par>
                                <p:cTn id="91" presetID="42" presetClass="path" presetSubtype="0" accel="50000" decel="50000" fill="hold" grpId="1" nodeType="withEffect">
                                  <p:stCondLst>
                                    <p:cond delay="0"/>
                                  </p:stCondLst>
                                  <p:childTnLst>
                                    <p:animMotion origin="layout" path="M -4.64704E-6 -1.11111E-6 L 0.21881 0.09583 " pathEditMode="relative" rAng="0" ptsTypes="AA">
                                      <p:cBhvr>
                                        <p:cTn id="92" dur="2000" fill="hold"/>
                                        <p:tgtEl>
                                          <p:spTgt spid="10"/>
                                        </p:tgtEl>
                                        <p:attrNameLst>
                                          <p:attrName>ppt_x</p:attrName>
                                          <p:attrName>ppt_y</p:attrName>
                                        </p:attrNameLst>
                                      </p:cBhvr>
                                      <p:rCtr x="10940" y="4792"/>
                                    </p:animMotion>
                                  </p:childTnLst>
                                </p:cTn>
                              </p:par>
                              <p:par>
                                <p:cTn id="93" presetID="1" presetClass="exit" presetSubtype="0" fill="hold" nodeType="withEffect">
                                  <p:stCondLst>
                                    <p:cond delay="0"/>
                                  </p:stCondLst>
                                  <p:childTnLst>
                                    <p:set>
                                      <p:cBhvr>
                                        <p:cTn id="94" dur="1" fill="hold">
                                          <p:stCondLst>
                                            <p:cond delay="0"/>
                                          </p:stCondLst>
                                        </p:cTn>
                                        <p:tgtEl>
                                          <p:spTgt spid="3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par>
                                <p:cTn id="101" presetID="49" presetClass="exit" presetSubtype="0" accel="100000" fill="hold" grpId="1" nodeType="withEffect">
                                  <p:stCondLst>
                                    <p:cond delay="0"/>
                                  </p:stCondLst>
                                  <p:childTnLst>
                                    <p:anim calcmode="lin" valueType="num">
                                      <p:cBhvr>
                                        <p:cTn id="102" dur="500"/>
                                        <p:tgtEl>
                                          <p:spTgt spid="9"/>
                                        </p:tgtEl>
                                        <p:attrNameLst>
                                          <p:attrName>ppt_w</p:attrName>
                                        </p:attrNameLst>
                                      </p:cBhvr>
                                      <p:tavLst>
                                        <p:tav tm="0">
                                          <p:val>
                                            <p:strVal val="ppt_w"/>
                                          </p:val>
                                        </p:tav>
                                        <p:tav tm="100000">
                                          <p:val>
                                            <p:fltVal val="0"/>
                                          </p:val>
                                        </p:tav>
                                      </p:tavLst>
                                    </p:anim>
                                    <p:anim calcmode="lin" valueType="num">
                                      <p:cBhvr>
                                        <p:cTn id="103" dur="500"/>
                                        <p:tgtEl>
                                          <p:spTgt spid="9"/>
                                        </p:tgtEl>
                                        <p:attrNameLst>
                                          <p:attrName>ppt_h</p:attrName>
                                        </p:attrNameLst>
                                      </p:cBhvr>
                                      <p:tavLst>
                                        <p:tav tm="0">
                                          <p:val>
                                            <p:strVal val="ppt_h"/>
                                          </p:val>
                                        </p:tav>
                                        <p:tav tm="100000">
                                          <p:val>
                                            <p:fltVal val="0"/>
                                          </p:val>
                                        </p:tav>
                                      </p:tavLst>
                                    </p:anim>
                                    <p:anim calcmode="lin" valueType="num">
                                      <p:cBhvr>
                                        <p:cTn id="104" dur="500"/>
                                        <p:tgtEl>
                                          <p:spTgt spid="9"/>
                                        </p:tgtEl>
                                        <p:attrNameLst>
                                          <p:attrName>style.rotation</p:attrName>
                                        </p:attrNameLst>
                                      </p:cBhvr>
                                      <p:tavLst>
                                        <p:tav tm="0">
                                          <p:val>
                                            <p:fltVal val="0"/>
                                          </p:val>
                                        </p:tav>
                                        <p:tav tm="100000">
                                          <p:val>
                                            <p:fltVal val="360"/>
                                          </p:val>
                                        </p:tav>
                                      </p:tavLst>
                                    </p:anim>
                                    <p:animEffect transition="out" filter="fade">
                                      <p:cBhvr>
                                        <p:cTn id="105" dur="500"/>
                                        <p:tgtEl>
                                          <p:spTgt spid="9"/>
                                        </p:tgtEl>
                                      </p:cBhvr>
                                    </p:animEffect>
                                    <p:set>
                                      <p:cBhvr>
                                        <p:cTn id="106" dur="1" fill="hold">
                                          <p:stCondLst>
                                            <p:cond delay="499"/>
                                          </p:stCondLst>
                                        </p:cTn>
                                        <p:tgtEl>
                                          <p:spTgt spid="9"/>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17"/>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6" grpId="0" animBg="1"/>
      <p:bldP spid="16" grpId="1" animBg="1"/>
      <p:bldP spid="17" grpId="0" animBg="1"/>
      <p:bldP spid="17" grpId="1" animBg="1"/>
      <p:bldP spid="27" grpId="0"/>
      <p:bldP spid="28" grpId="0"/>
      <p:bldP spid="29" grpId="0" animBg="1"/>
      <p:bldP spid="29" grpId="1" animBg="1"/>
      <p:bldP spid="30" grpId="0" animBg="1"/>
      <p:bldP spid="30" grpId="1" animBg="1"/>
      <p:bldP spid="31" grpId="0" animBg="1"/>
      <p:bldP spid="31" grpId="1" animBg="1"/>
      <p:bldP spid="32" grpId="0" animBg="1"/>
      <p:bldP spid="32" grpId="1" animBg="1"/>
      <p:bldP spid="43" grpId="0"/>
      <p:bldP spid="45" grpId="0" animBg="1"/>
      <p:bldP spid="46" grpId="0" animBg="1"/>
      <p:bldP spid="47" grpId="0" animBg="1"/>
      <p:bldP spid="48" grpId="0" animBg="1"/>
      <p:bldP spid="51" grpId="0" animBg="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347" y="353862"/>
            <a:ext cx="9329787" cy="932603"/>
          </a:xfrm>
        </p:spPr>
        <p:txBody>
          <a:bodyPr/>
          <a:lstStyle/>
          <a:p>
            <a:r>
              <a:rPr lang="en-US" dirty="0" smtClean="0"/>
              <a:t>Efficient and Scalable</a:t>
            </a:r>
            <a:endParaRPr lang="en-US" dirty="0"/>
          </a:p>
        </p:txBody>
      </p:sp>
      <p:sp>
        <p:nvSpPr>
          <p:cNvPr id="3" name="Content Placeholder 2"/>
          <p:cNvSpPr>
            <a:spLocks noGrp="1"/>
          </p:cNvSpPr>
          <p:nvPr>
            <p:ph idx="1"/>
          </p:nvPr>
        </p:nvSpPr>
        <p:spPr>
          <a:xfrm>
            <a:off x="1553345" y="1632058"/>
            <a:ext cx="9319982" cy="4507583"/>
          </a:xfrm>
        </p:spPr>
        <p:txBody>
          <a:bodyPr/>
          <a:lstStyle/>
          <a:p>
            <a:r>
              <a:rPr lang="en-US" dirty="0" smtClean="0"/>
              <a:t>Scales to millions of concurrent coroutines</a:t>
            </a:r>
          </a:p>
          <a:p>
            <a:r>
              <a:rPr lang="en-US" dirty="0" smtClean="0"/>
              <a:t>Cost of resume / suspend is comparable to that of a function call</a:t>
            </a:r>
          </a:p>
          <a:p>
            <a:r>
              <a:rPr lang="en-US" dirty="0" smtClean="0"/>
              <a:t>Enables zero-overhead abstractions over existing </a:t>
            </a:r>
            <a:r>
              <a:rPr lang="en-US" dirty="0" err="1" smtClean="0"/>
              <a:t>async</a:t>
            </a:r>
            <a:r>
              <a:rPr lang="en-US" dirty="0" smtClean="0"/>
              <a:t> facilities </a:t>
            </a:r>
            <a:endParaRPr lang="en-US" dirty="0"/>
          </a:p>
        </p:txBody>
      </p:sp>
      <p:sp>
        <p:nvSpPr>
          <p:cNvPr id="4" name="Rectangle 3"/>
          <p:cNvSpPr/>
          <p:nvPr/>
        </p:nvSpPr>
        <p:spPr>
          <a:xfrm>
            <a:off x="387121" y="3419547"/>
            <a:ext cx="7774822" cy="2919303"/>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93269" tIns="46635" rIns="93269" bIns="46635">
            <a:spAutoFit/>
          </a:bodyPr>
          <a:lstStyle/>
          <a:p>
            <a:pPr defTabSz="932688"/>
            <a:r>
              <a:rPr lang="en-US" dirty="0">
                <a:solidFill>
                  <a:srgbClr val="000000"/>
                </a:solidFill>
                <a:highlight>
                  <a:srgbClr val="FFFFFF"/>
                </a:highlight>
                <a:latin typeface="Consolas" panose="020B0609020204030204" pitchFamily="49" charset="0"/>
              </a:rPr>
              <a:t>std::future&lt;</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&gt; tcp_reader(</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total</a:t>
            </a:r>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688"/>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buf</a:t>
            </a:r>
            <a:r>
              <a:rPr lang="en-US" dirty="0">
                <a:solidFill>
                  <a:srgbClr val="000000"/>
                </a:solidFill>
                <a:highlight>
                  <a:srgbClr val="FFFFFF"/>
                </a:highlight>
                <a:latin typeface="Consolas" panose="020B0609020204030204" pitchFamily="49" charset="0"/>
              </a:rPr>
              <a:t>[64 * 1024];</a:t>
            </a:r>
          </a:p>
          <a:p>
            <a:pPr defTabSz="932688"/>
            <a:r>
              <a:rPr lang="it-IT" dirty="0">
                <a:solidFill>
                  <a:srgbClr val="000000"/>
                </a:solidFill>
                <a:highlight>
                  <a:srgbClr val="FFFFFF"/>
                </a:highlight>
                <a:latin typeface="Consolas" panose="020B0609020204030204" pitchFamily="49" charset="0"/>
              </a:rPr>
              <a:t>    </a:t>
            </a:r>
            <a:r>
              <a:rPr lang="it-IT" dirty="0">
                <a:solidFill>
                  <a:srgbClr val="0000FF"/>
                </a:solidFill>
                <a:highlight>
                  <a:srgbClr val="FFFFFF"/>
                </a:highlight>
                <a:latin typeface="Consolas" panose="020B0609020204030204" pitchFamily="49" charset="0"/>
              </a:rPr>
              <a:t>auto</a:t>
            </a:r>
            <a:r>
              <a:rPr lang="it-IT" dirty="0">
                <a:solidFill>
                  <a:srgbClr val="000000"/>
                </a:solidFill>
                <a:highlight>
                  <a:srgbClr val="FFFFFF"/>
                </a:highlight>
                <a:latin typeface="Consolas" panose="020B0609020204030204" pitchFamily="49" charset="0"/>
              </a:rPr>
              <a:t> conn = </a:t>
            </a:r>
            <a:r>
              <a:rPr lang="it-IT" dirty="0" smtClean="0">
                <a:solidFill>
                  <a:srgbClr val="0000FF"/>
                </a:solidFill>
                <a:highlight>
                  <a:srgbClr val="FFFFFF"/>
                </a:highlight>
                <a:latin typeface="Consolas" panose="020B0609020204030204" pitchFamily="49" charset="0"/>
              </a:rPr>
              <a:t>await</a:t>
            </a:r>
            <a:r>
              <a:rPr lang="it-IT" dirty="0" smtClean="0">
                <a:solidFill>
                  <a:srgbClr val="000000"/>
                </a:solidFill>
                <a:highlight>
                  <a:srgbClr val="FFFFFF"/>
                </a:highlight>
                <a:latin typeface="Consolas" panose="020B0609020204030204" pitchFamily="49" charset="0"/>
              </a:rPr>
              <a:t> </a:t>
            </a:r>
            <a:r>
              <a:rPr lang="it-IT" dirty="0">
                <a:solidFill>
                  <a:srgbClr val="000000"/>
                </a:solidFill>
                <a:highlight>
                  <a:srgbClr val="FFFFFF"/>
                </a:highlight>
                <a:latin typeface="Consolas" panose="020B0609020204030204" pitchFamily="49" charset="0"/>
              </a:rPr>
              <a:t>Tcp::Dial(</a:t>
            </a:r>
            <a:r>
              <a:rPr lang="it-IT" dirty="0">
                <a:solidFill>
                  <a:srgbClr val="A31515"/>
                </a:solidFill>
                <a:highlight>
                  <a:srgbClr val="FFFFFF"/>
                </a:highlight>
                <a:latin typeface="Consolas" panose="020B0609020204030204" pitchFamily="49" charset="0"/>
              </a:rPr>
              <a:t>"127.0.0.1"</a:t>
            </a:r>
            <a:r>
              <a:rPr lang="it-IT" dirty="0">
                <a:solidFill>
                  <a:srgbClr val="000000"/>
                </a:solidFill>
                <a:highlight>
                  <a:srgbClr val="FFFFFF"/>
                </a:highlight>
                <a:latin typeface="Consolas" panose="020B0609020204030204" pitchFamily="49" charset="0"/>
              </a:rPr>
              <a:t>, 1337</a:t>
            </a:r>
            <a:r>
              <a:rPr lang="it-IT" dirty="0" smtClean="0">
                <a:solidFill>
                  <a:srgbClr val="000000"/>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defTabSz="932688"/>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do</a:t>
            </a:r>
            <a:r>
              <a:rPr lang="en-US" dirty="0">
                <a:solidFill>
                  <a:srgbClr val="000000"/>
                </a:solidFill>
                <a:highlight>
                  <a:srgbClr val="FFFFFF"/>
                </a:highlight>
                <a:latin typeface="Consolas" panose="020B0609020204030204" pitchFamily="49" charset="0"/>
              </a:rPr>
              <a:t> </a:t>
            </a:r>
          </a:p>
          <a:p>
            <a:pPr defTabSz="932688"/>
            <a:r>
              <a:rPr lang="en-US" dirty="0">
                <a:solidFill>
                  <a:srgbClr val="000000"/>
                </a:solidFill>
                <a:highlight>
                  <a:srgbClr val="FFFFFF"/>
                </a:highlight>
                <a:latin typeface="Consolas" panose="020B0609020204030204" pitchFamily="49" charset="0"/>
              </a:rPr>
              <a:t>    {</a:t>
            </a:r>
          </a:p>
          <a:p>
            <a:pPr defTabSz="932688"/>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bytesRead</a:t>
            </a:r>
            <a:r>
              <a:rPr lang="en-US" dirty="0">
                <a:solidFill>
                  <a:srgbClr val="000000"/>
                </a:solidFill>
                <a:highlight>
                  <a:srgbClr val="FFFFFF"/>
                </a:highlight>
                <a:latin typeface="Consolas" panose="020B0609020204030204" pitchFamily="49" charset="0"/>
              </a:rPr>
              <a:t> = </a:t>
            </a:r>
            <a:r>
              <a:rPr lang="it-IT" dirty="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conn.read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buf</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buf</a:t>
            </a:r>
            <a:r>
              <a:rPr lang="en-US" dirty="0">
                <a:solidFill>
                  <a:srgbClr val="000000"/>
                </a:solidFill>
                <a:highlight>
                  <a:srgbClr val="FFFFFF"/>
                </a:highlight>
                <a:latin typeface="Consolas" panose="020B0609020204030204" pitchFamily="49" charset="0"/>
              </a:rPr>
              <a:t>));</a:t>
            </a:r>
          </a:p>
          <a:p>
            <a:pPr defTabSz="932688"/>
            <a:r>
              <a:rPr lang="en-US" dirty="0">
                <a:solidFill>
                  <a:srgbClr val="000000"/>
                </a:solidFill>
                <a:highlight>
                  <a:srgbClr val="FFFFFF"/>
                </a:highlight>
                <a:latin typeface="Consolas" panose="020B0609020204030204" pitchFamily="49" charset="0"/>
              </a:rPr>
              <a:t>        total -= </a:t>
            </a:r>
            <a:r>
              <a:rPr lang="en-US" dirty="0" err="1">
                <a:solidFill>
                  <a:srgbClr val="000000"/>
                </a:solidFill>
                <a:highlight>
                  <a:srgbClr val="FFFFFF"/>
                </a:highlight>
                <a:latin typeface="Consolas" panose="020B0609020204030204" pitchFamily="49" charset="0"/>
              </a:rPr>
              <a:t>bytesRead</a:t>
            </a:r>
            <a:r>
              <a:rPr lang="en-US" dirty="0">
                <a:solidFill>
                  <a:srgbClr val="000000"/>
                </a:solidFill>
                <a:highlight>
                  <a:srgbClr val="FFFFFF"/>
                </a:highlight>
                <a:latin typeface="Consolas" panose="020B0609020204030204" pitchFamily="49" charset="0"/>
              </a:rPr>
              <a:t>;</a:t>
            </a:r>
          </a:p>
          <a:p>
            <a:pPr defTabSz="932688"/>
            <a:r>
              <a:rPr lang="en-US" dirty="0">
                <a:solidFill>
                  <a:srgbClr val="000000"/>
                </a:solidFill>
                <a:highlight>
                  <a:srgbClr val="FFFFFF"/>
                </a:highlight>
                <a:latin typeface="Consolas" panose="020B0609020204030204" pitchFamily="49" charset="0"/>
              </a:rPr>
              <a:t>    } </a:t>
            </a:r>
          </a:p>
          <a:p>
            <a:pPr defTabSz="932688"/>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while</a:t>
            </a:r>
            <a:r>
              <a:rPr lang="en-US" dirty="0">
                <a:solidFill>
                  <a:srgbClr val="000000"/>
                </a:solidFill>
                <a:highlight>
                  <a:srgbClr val="FFFFFF"/>
                </a:highlight>
                <a:latin typeface="Consolas" panose="020B0609020204030204" pitchFamily="49" charset="0"/>
              </a:rPr>
              <a:t> (total &gt; 0);</a:t>
            </a:r>
          </a:p>
          <a:p>
            <a:pPr defTabSz="932688"/>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5" name="Rectangle 4"/>
          <p:cNvSpPr/>
          <p:nvPr/>
        </p:nvSpPr>
        <p:spPr>
          <a:xfrm>
            <a:off x="4196783" y="5440188"/>
            <a:ext cx="5597872" cy="1224224"/>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93269" tIns="46635" rIns="93269" bIns="46635">
            <a:spAutoFit/>
          </a:bodyPr>
          <a:lstStyle/>
          <a:p>
            <a:pPr defTabSz="932688"/>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main()</a:t>
            </a:r>
          </a:p>
          <a:p>
            <a:pPr defTabSz="932688"/>
            <a:r>
              <a:rPr lang="en-US" dirty="0">
                <a:solidFill>
                  <a:srgbClr val="000000"/>
                </a:solidFill>
                <a:highlight>
                  <a:srgbClr val="FFFFFF"/>
                </a:highlight>
                <a:latin typeface="Consolas" panose="020B0609020204030204" pitchFamily="49" charset="0"/>
              </a:rPr>
              <a:t>{</a:t>
            </a:r>
          </a:p>
          <a:p>
            <a:pPr defTabSz="932688"/>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tcp_reader</a:t>
            </a:r>
            <a:r>
              <a:rPr lang="en-US" dirty="0">
                <a:solidFill>
                  <a:srgbClr val="000000"/>
                </a:solidFill>
                <a:highlight>
                  <a:srgbClr val="FFFFFF"/>
                </a:highlight>
                <a:latin typeface="Consolas" panose="020B0609020204030204" pitchFamily="49" charset="0"/>
              </a:rPr>
              <a:t>(1000 * 1000 * 1000).get();</a:t>
            </a:r>
          </a:p>
          <a:p>
            <a:pPr defTabSz="932688"/>
            <a:r>
              <a:rPr lang="en-US" dirty="0">
                <a:solidFill>
                  <a:srgbClr val="000000"/>
                </a:solidFill>
                <a:highlight>
                  <a:srgbClr val="FFFFFF"/>
                </a:highlight>
                <a:latin typeface="Consolas" panose="020B0609020204030204" pitchFamily="49" charset="0"/>
              </a:rPr>
              <a:t>}</a:t>
            </a:r>
            <a:endParaRPr lang="en-US" dirty="0">
              <a:solidFill>
                <a:srgbClr val="000000"/>
              </a:solidFill>
            </a:endParaRPr>
          </a:p>
        </p:txBody>
      </p:sp>
      <p:sp>
        <p:nvSpPr>
          <p:cNvPr id="6" name="TextBox 5"/>
          <p:cNvSpPr txBox="1"/>
          <p:nvPr/>
        </p:nvSpPr>
        <p:spPr>
          <a:xfrm>
            <a:off x="8444033" y="4470121"/>
            <a:ext cx="3965159" cy="659198"/>
          </a:xfrm>
          <a:prstGeom prst="rect">
            <a:avLst/>
          </a:prstGeom>
          <a:noFill/>
        </p:spPr>
        <p:txBody>
          <a:bodyPr wrap="square" lIns="93269" tIns="46635" rIns="93269" bIns="46635" rtlCol="0">
            <a:spAutoFit/>
          </a:bodyPr>
          <a:lstStyle/>
          <a:p>
            <a:pPr defTabSz="932688"/>
            <a:r>
              <a:rPr lang="en-US" dirty="0" smtClean="0">
                <a:solidFill>
                  <a:prstClr val="white"/>
                </a:solidFill>
              </a:rPr>
              <a:t>Only one memory allocation</a:t>
            </a:r>
          </a:p>
          <a:p>
            <a:pPr defTabSz="932688"/>
            <a:r>
              <a:rPr lang="en-US" dirty="0" smtClean="0">
                <a:solidFill>
                  <a:prstClr val="white"/>
                </a:solidFill>
              </a:rPr>
              <a:t>~15 </a:t>
            </a:r>
            <a:r>
              <a:rPr lang="en-US" dirty="0" err="1" smtClean="0">
                <a:solidFill>
                  <a:prstClr val="white"/>
                </a:solidFill>
              </a:rPr>
              <a:t>gb</a:t>
            </a:r>
            <a:r>
              <a:rPr lang="en-US" dirty="0" smtClean="0">
                <a:solidFill>
                  <a:prstClr val="white"/>
                </a:solidFill>
              </a:rPr>
              <a:t>/s over loopback on </a:t>
            </a:r>
            <a:r>
              <a:rPr lang="en-US" dirty="0">
                <a:solidFill>
                  <a:prstClr val="white"/>
                </a:solidFill>
              </a:rPr>
              <a:t>a</a:t>
            </a:r>
            <a:r>
              <a:rPr lang="en-US" dirty="0" smtClean="0">
                <a:solidFill>
                  <a:prstClr val="white"/>
                </a:solidFill>
              </a:rPr>
              <a:t> laptop</a:t>
            </a:r>
            <a:endParaRPr lang="en-US" dirty="0">
              <a:solidFill>
                <a:prstClr val="white"/>
              </a:solidFill>
            </a:endParaRPr>
          </a:p>
        </p:txBody>
      </p:sp>
    </p:spTree>
    <p:extLst>
      <p:ext uri="{BB962C8B-B14F-4D97-AF65-F5344CB8AC3E}">
        <p14:creationId xmlns:p14="http://schemas.microsoft.com/office/powerpoint/2010/main" val="28230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 </a:t>
            </a:r>
            <a:r>
              <a:rPr lang="en-US" dirty="0" err="1" smtClean="0"/>
              <a:t>Vectorizing</a:t>
            </a:r>
            <a:r>
              <a:rPr lang="en-US" dirty="0" smtClean="0"/>
              <a:t> complex control flow</a:t>
            </a:r>
            <a:endParaRPr lang="en-US" dirty="0"/>
          </a:p>
        </p:txBody>
      </p:sp>
      <p:sp>
        <p:nvSpPr>
          <p:cNvPr id="5" name="Rectangle 4"/>
          <p:cNvSpPr/>
          <p:nvPr/>
        </p:nvSpPr>
        <p:spPr>
          <a:xfrm>
            <a:off x="503237" y="1964335"/>
            <a:ext cx="4724400" cy="3764979"/>
          </a:xfrm>
          <a:prstGeom prst="rect">
            <a:avLst/>
          </a:prstGeom>
        </p:spPr>
        <p:txBody>
          <a:bodyPr wrap="square" lIns="91413" tIns="45708" rIns="91413" bIns="45708">
            <a:spAutoFit/>
          </a:bodyPr>
          <a:lstStyle/>
          <a:p>
            <a:r>
              <a:rPr lang="en-US" dirty="0">
                <a:solidFill>
                  <a:srgbClr val="FFFFFF"/>
                </a:solidFill>
              </a:rPr>
              <a:t>	</a:t>
            </a:r>
          </a:p>
          <a:p>
            <a:r>
              <a:rPr lang="en-US" sz="2400" dirty="0">
                <a:solidFill>
                  <a:srgbClr val="FFFFFF"/>
                </a:solidFill>
              </a:rPr>
              <a:t>for (…)  {   </a:t>
            </a:r>
          </a:p>
          <a:p>
            <a:r>
              <a:rPr lang="en-US" sz="2400" dirty="0">
                <a:solidFill>
                  <a:srgbClr val="FFFFFF"/>
                </a:solidFill>
              </a:rPr>
              <a:t>             </a:t>
            </a:r>
          </a:p>
          <a:p>
            <a:r>
              <a:rPr lang="en-US" sz="2400" dirty="0">
                <a:solidFill>
                  <a:srgbClr val="FFFFFF"/>
                </a:solidFill>
              </a:rPr>
              <a:t>           if (</a:t>
            </a:r>
            <a:r>
              <a:rPr lang="en-US" sz="2400" dirty="0" err="1">
                <a:solidFill>
                  <a:srgbClr val="FFFFFF"/>
                </a:solidFill>
              </a:rPr>
              <a:t>cond</a:t>
            </a:r>
            <a:r>
              <a:rPr lang="en-US" sz="2400" dirty="0">
                <a:solidFill>
                  <a:srgbClr val="FFFFFF"/>
                </a:solidFill>
              </a:rPr>
              <a:t>) {</a:t>
            </a:r>
          </a:p>
          <a:p>
            <a:r>
              <a:rPr lang="en-US" sz="2400" dirty="0">
                <a:solidFill>
                  <a:srgbClr val="FFFFFF"/>
                </a:solidFill>
              </a:rPr>
              <a:t>                   LHS1 = RHS1;</a:t>
            </a:r>
          </a:p>
          <a:p>
            <a:r>
              <a:rPr lang="en-US" sz="2400" dirty="0">
                <a:solidFill>
                  <a:srgbClr val="FFFFFF"/>
                </a:solidFill>
              </a:rPr>
              <a:t>	} </a:t>
            </a:r>
          </a:p>
          <a:p>
            <a:r>
              <a:rPr lang="en-US" sz="2400" dirty="0">
                <a:solidFill>
                  <a:srgbClr val="FFFFFF"/>
                </a:solidFill>
              </a:rPr>
              <a:t>	else {</a:t>
            </a:r>
          </a:p>
          <a:p>
            <a:r>
              <a:rPr lang="en-US" sz="2400" dirty="0">
                <a:solidFill>
                  <a:srgbClr val="FFFFFF"/>
                </a:solidFill>
              </a:rPr>
              <a:t>                   LHS2 = RHS2;</a:t>
            </a:r>
          </a:p>
          <a:p>
            <a:r>
              <a:rPr lang="en-US" sz="2400" dirty="0">
                <a:solidFill>
                  <a:srgbClr val="FFFFFF"/>
                </a:solidFill>
              </a:rPr>
              <a:t>	}</a:t>
            </a:r>
          </a:p>
          <a:p>
            <a:r>
              <a:rPr lang="en-US" sz="2400" dirty="0">
                <a:solidFill>
                  <a:srgbClr val="FFFFFF"/>
                </a:solidFill>
              </a:rPr>
              <a:t>}	</a:t>
            </a:r>
          </a:p>
        </p:txBody>
      </p:sp>
      <p:sp>
        <p:nvSpPr>
          <p:cNvPr id="7" name="TextBox 6"/>
          <p:cNvSpPr txBox="1"/>
          <p:nvPr/>
        </p:nvSpPr>
        <p:spPr>
          <a:xfrm>
            <a:off x="6751637" y="1964333"/>
            <a:ext cx="5684838" cy="3785627"/>
          </a:xfrm>
          <a:prstGeom prst="rect">
            <a:avLst/>
          </a:prstGeom>
          <a:noFill/>
        </p:spPr>
        <p:txBody>
          <a:bodyPr wrap="square" lIns="91413" tIns="45708" rIns="91413" bIns="45708" rtlCol="0">
            <a:spAutoFit/>
          </a:bodyPr>
          <a:lstStyle/>
          <a:p>
            <a:r>
              <a:rPr lang="en-US" sz="2400" dirty="0">
                <a:solidFill>
                  <a:srgbClr val="FFFFFF"/>
                </a:solidFill>
              </a:rPr>
              <a:t>for </a:t>
            </a:r>
            <a:r>
              <a:rPr lang="en-US" sz="2400" dirty="0" smtClean="0">
                <a:solidFill>
                  <a:srgbClr val="FFFFFF"/>
                </a:solidFill>
              </a:rPr>
              <a:t>(</a:t>
            </a:r>
            <a:r>
              <a:rPr lang="en-US" sz="2400" dirty="0" err="1" smtClean="0">
                <a:solidFill>
                  <a:srgbClr val="FFFFFF"/>
                </a:solidFill>
              </a:rPr>
              <a:t>i</a:t>
            </a:r>
            <a:r>
              <a:rPr lang="en-US" sz="2400" dirty="0" smtClean="0">
                <a:solidFill>
                  <a:srgbClr val="FFFFFF"/>
                </a:solidFill>
              </a:rPr>
              <a:t> = 0;  &lt; N; </a:t>
            </a:r>
            <a:r>
              <a:rPr lang="en-US" sz="2400" dirty="0" err="1" smtClean="0">
                <a:solidFill>
                  <a:srgbClr val="FFFFFF"/>
                </a:solidFill>
              </a:rPr>
              <a:t>i</a:t>
            </a:r>
            <a:r>
              <a:rPr lang="en-US" sz="2400" dirty="0" smtClean="0">
                <a:solidFill>
                  <a:srgbClr val="FFFFFF"/>
                </a:solidFill>
              </a:rPr>
              <a:t>+=4…) </a:t>
            </a:r>
            <a:r>
              <a:rPr lang="en-US" sz="2400" dirty="0">
                <a:solidFill>
                  <a:srgbClr val="FFFFFF"/>
                </a:solidFill>
              </a:rPr>
              <a:t>{                </a:t>
            </a:r>
          </a:p>
          <a:p>
            <a:r>
              <a:rPr lang="en-US" sz="2400" dirty="0">
                <a:solidFill>
                  <a:srgbClr val="FFFFFF"/>
                </a:solidFill>
              </a:rPr>
              <a:t>                </a:t>
            </a:r>
            <a:r>
              <a:rPr lang="en-US" sz="2400" dirty="0" smtClean="0">
                <a:solidFill>
                  <a:srgbClr val="FFC000"/>
                </a:solidFill>
              </a:rPr>
              <a:t>mask </a:t>
            </a:r>
            <a:r>
              <a:rPr lang="en-US" sz="2400" dirty="0">
                <a:solidFill>
                  <a:srgbClr val="FFC000"/>
                </a:solidFill>
              </a:rPr>
              <a:t>= </a:t>
            </a:r>
            <a:r>
              <a:rPr lang="en-US" sz="2000" dirty="0" smtClean="0">
                <a:solidFill>
                  <a:srgbClr val="FFC000"/>
                </a:solidFill>
              </a:rPr>
              <a:t>{</a:t>
            </a:r>
            <a:r>
              <a:rPr lang="en-US" sz="2000" dirty="0" err="1" smtClean="0">
                <a:solidFill>
                  <a:srgbClr val="FFC000"/>
                </a:solidFill>
              </a:rPr>
              <a:t>cond,cond,cond,cond</a:t>
            </a:r>
            <a:r>
              <a:rPr lang="en-US" sz="2000" dirty="0">
                <a:solidFill>
                  <a:srgbClr val="FFC000"/>
                </a:solidFill>
              </a:rPr>
              <a:t>}</a:t>
            </a:r>
          </a:p>
          <a:p>
            <a:r>
              <a:rPr lang="en-US" sz="2400" dirty="0">
                <a:solidFill>
                  <a:srgbClr val="FFFFFF"/>
                </a:solidFill>
              </a:rPr>
              <a:t>                </a:t>
            </a:r>
            <a:r>
              <a:rPr lang="en-US" sz="2400" dirty="0" smtClean="0">
                <a:solidFill>
                  <a:srgbClr val="FFFFFF"/>
                </a:solidFill>
              </a:rPr>
              <a:t>v1 </a:t>
            </a:r>
            <a:r>
              <a:rPr lang="en-US" sz="2400" dirty="0">
                <a:solidFill>
                  <a:srgbClr val="FFFFFF"/>
                </a:solidFill>
              </a:rPr>
              <a:t>= RHS1 &amp; </a:t>
            </a:r>
            <a:r>
              <a:rPr lang="en-US" sz="2400" dirty="0" smtClean="0">
                <a:solidFill>
                  <a:srgbClr val="FFFFFF"/>
                </a:solidFill>
              </a:rPr>
              <a:t>mask</a:t>
            </a:r>
            <a:r>
              <a:rPr lang="en-US" sz="2400" dirty="0">
                <a:solidFill>
                  <a:srgbClr val="FFFFFF"/>
                </a:solidFill>
              </a:rPr>
              <a:t>;</a:t>
            </a:r>
          </a:p>
          <a:p>
            <a:r>
              <a:rPr lang="en-US" sz="2400" dirty="0">
                <a:solidFill>
                  <a:srgbClr val="FFFFFF"/>
                </a:solidFill>
              </a:rPr>
              <a:t>                </a:t>
            </a:r>
            <a:r>
              <a:rPr lang="en-US" sz="2400" dirty="0" smtClean="0">
                <a:solidFill>
                  <a:srgbClr val="FFFFFF"/>
                </a:solidFill>
              </a:rPr>
              <a:t>v2 </a:t>
            </a:r>
            <a:r>
              <a:rPr lang="en-US" sz="2400" dirty="0">
                <a:solidFill>
                  <a:srgbClr val="FFFFFF"/>
                </a:solidFill>
              </a:rPr>
              <a:t>= LHS1 &amp; </a:t>
            </a:r>
            <a:r>
              <a:rPr lang="en-US" sz="2400" dirty="0" smtClean="0">
                <a:solidFill>
                  <a:srgbClr val="FFFFFF"/>
                </a:solidFill>
              </a:rPr>
              <a:t> ! mask</a:t>
            </a:r>
            <a:r>
              <a:rPr lang="en-US" sz="2400" dirty="0">
                <a:solidFill>
                  <a:srgbClr val="FFFFFF"/>
                </a:solidFill>
              </a:rPr>
              <a:t>;</a:t>
            </a:r>
          </a:p>
          <a:p>
            <a:r>
              <a:rPr lang="en-US" sz="2400" dirty="0">
                <a:solidFill>
                  <a:srgbClr val="FFFFFF"/>
                </a:solidFill>
              </a:rPr>
              <a:t>                LHS1 = </a:t>
            </a:r>
            <a:r>
              <a:rPr lang="en-US" sz="2400" dirty="0" smtClean="0">
                <a:solidFill>
                  <a:srgbClr val="FFFFFF"/>
                </a:solidFill>
              </a:rPr>
              <a:t>v1 </a:t>
            </a:r>
            <a:r>
              <a:rPr lang="en-US" sz="2400" dirty="0">
                <a:solidFill>
                  <a:srgbClr val="FFFFFF"/>
                </a:solidFill>
              </a:rPr>
              <a:t>| </a:t>
            </a:r>
            <a:r>
              <a:rPr lang="en-US" sz="2400" dirty="0" smtClean="0">
                <a:solidFill>
                  <a:srgbClr val="FFFFFF"/>
                </a:solidFill>
              </a:rPr>
              <a:t>v2</a:t>
            </a:r>
            <a:r>
              <a:rPr lang="en-US" sz="2400" dirty="0">
                <a:solidFill>
                  <a:srgbClr val="FFFFFF"/>
                </a:solidFill>
              </a:rPr>
              <a:t>;</a:t>
            </a:r>
          </a:p>
          <a:p>
            <a:r>
              <a:rPr lang="en-US" sz="2400" dirty="0">
                <a:solidFill>
                  <a:srgbClr val="FFFFFF"/>
                </a:solidFill>
              </a:rPr>
              <a:t>                </a:t>
            </a:r>
            <a:r>
              <a:rPr lang="en-US" sz="2400" dirty="0" smtClean="0">
                <a:solidFill>
                  <a:srgbClr val="FFFFFF"/>
                </a:solidFill>
              </a:rPr>
              <a:t>v3 </a:t>
            </a:r>
            <a:r>
              <a:rPr lang="en-US" sz="2400" dirty="0">
                <a:solidFill>
                  <a:srgbClr val="FFFFFF"/>
                </a:solidFill>
              </a:rPr>
              <a:t>= RHS2 &amp; </a:t>
            </a:r>
            <a:r>
              <a:rPr lang="en-US" sz="2400" dirty="0" smtClean="0">
                <a:solidFill>
                  <a:srgbClr val="FFFFFF"/>
                </a:solidFill>
              </a:rPr>
              <a:t> ! mask</a:t>
            </a:r>
            <a:r>
              <a:rPr lang="en-US" sz="2400" dirty="0">
                <a:solidFill>
                  <a:srgbClr val="FFFFFF"/>
                </a:solidFill>
              </a:rPr>
              <a:t>;</a:t>
            </a:r>
          </a:p>
          <a:p>
            <a:r>
              <a:rPr lang="en-US" sz="2400" dirty="0">
                <a:solidFill>
                  <a:srgbClr val="FFFFFF"/>
                </a:solidFill>
              </a:rPr>
              <a:t>                </a:t>
            </a:r>
            <a:r>
              <a:rPr lang="en-US" sz="2400" dirty="0" smtClean="0">
                <a:solidFill>
                  <a:srgbClr val="FFFFFF"/>
                </a:solidFill>
              </a:rPr>
              <a:t>v4 </a:t>
            </a:r>
            <a:r>
              <a:rPr lang="en-US" sz="2400" dirty="0">
                <a:solidFill>
                  <a:srgbClr val="FFFFFF"/>
                </a:solidFill>
              </a:rPr>
              <a:t>= LHS2 &amp; mask;</a:t>
            </a:r>
          </a:p>
          <a:p>
            <a:r>
              <a:rPr lang="en-US" sz="2400" dirty="0">
                <a:solidFill>
                  <a:srgbClr val="FFFFFF"/>
                </a:solidFill>
              </a:rPr>
              <a:t>                LHS2 = </a:t>
            </a:r>
            <a:r>
              <a:rPr lang="en-US" sz="2400" dirty="0" smtClean="0">
                <a:solidFill>
                  <a:srgbClr val="FFFFFF"/>
                </a:solidFill>
              </a:rPr>
              <a:t>v3 </a:t>
            </a:r>
            <a:r>
              <a:rPr lang="en-US" sz="2400" dirty="0">
                <a:solidFill>
                  <a:srgbClr val="FFFFFF"/>
                </a:solidFill>
              </a:rPr>
              <a:t>| </a:t>
            </a:r>
            <a:r>
              <a:rPr lang="en-US" sz="2400" dirty="0" smtClean="0">
                <a:solidFill>
                  <a:srgbClr val="FFFFFF"/>
                </a:solidFill>
              </a:rPr>
              <a:t>v4</a:t>
            </a:r>
            <a:r>
              <a:rPr lang="en-US" sz="2400" dirty="0">
                <a:solidFill>
                  <a:srgbClr val="FFFFFF"/>
                </a:solidFill>
              </a:rPr>
              <a:t>;</a:t>
            </a:r>
          </a:p>
          <a:p>
            <a:r>
              <a:rPr lang="en-US" sz="2400" dirty="0">
                <a:solidFill>
                  <a:srgbClr val="FFFFFF"/>
                </a:solidFill>
              </a:rPr>
              <a:t>}</a:t>
            </a:r>
          </a:p>
          <a:p>
            <a:endParaRPr lang="en-US" sz="2400" dirty="0">
              <a:gradFill>
                <a:gsLst>
                  <a:gs pos="0">
                    <a:srgbClr val="FFFFFF"/>
                  </a:gs>
                  <a:gs pos="100000">
                    <a:srgbClr val="FFFFFF"/>
                  </a:gs>
                </a:gsLst>
                <a:lin ang="5400000" scaled="0"/>
              </a:gradFill>
            </a:endParaRPr>
          </a:p>
        </p:txBody>
      </p:sp>
      <p:sp>
        <p:nvSpPr>
          <p:cNvPr id="8" name="Right Arrow 7"/>
          <p:cNvSpPr/>
          <p:nvPr/>
        </p:nvSpPr>
        <p:spPr bwMode="auto">
          <a:xfrm>
            <a:off x="5075240" y="3192465"/>
            <a:ext cx="1371600" cy="838200"/>
          </a:xfrm>
          <a:prstGeom prst="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3" tIns="91413" rIns="34285" bIns="34285" spcCol="0" rtlCol="0" anchor="t" anchorCtr="0"/>
          <a:lstStyle/>
          <a:p>
            <a:pPr algn="ctr" defTabSz="932131"/>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50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 calcmode="lin" valueType="num">
                                      <p:cBhvr additive="base">
                                        <p:cTn id="3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03637" y="0"/>
            <a:ext cx="10726460" cy="836940"/>
          </a:xfrm>
        </p:spPr>
        <p:txBody>
          <a:bodyPr>
            <a:normAutofit/>
          </a:bodyPr>
          <a:lstStyle/>
          <a:p>
            <a:r>
              <a:rPr lang="en-US" sz="4100" b="1" dirty="0" err="1"/>
              <a:t>Blackscholes</a:t>
            </a:r>
            <a:r>
              <a:rPr lang="en-US" sz="4100" b="1" dirty="0"/>
              <a:t> – </a:t>
            </a:r>
            <a:r>
              <a:rPr lang="en-US" sz="4100" b="1" dirty="0" err="1"/>
              <a:t>vectorized</a:t>
            </a:r>
            <a:r>
              <a:rPr lang="en-US" sz="4100" b="1" dirty="0"/>
              <a:t> </a:t>
            </a:r>
            <a:endParaRPr lang="en-US" sz="4100" dirty="0"/>
          </a:p>
        </p:txBody>
      </p:sp>
      <p:sp>
        <p:nvSpPr>
          <p:cNvPr id="3" name="Content Placeholder 2"/>
          <p:cNvSpPr>
            <a:spLocks noGrp="1"/>
          </p:cNvSpPr>
          <p:nvPr>
            <p:ph idx="1"/>
          </p:nvPr>
        </p:nvSpPr>
        <p:spPr>
          <a:xfrm>
            <a:off x="6504604" y="754062"/>
            <a:ext cx="5931871" cy="5894998"/>
          </a:xfrm>
        </p:spPr>
        <p:txBody>
          <a:bodyPr>
            <a:noAutofit/>
          </a:bodyPr>
          <a:lstStyle/>
          <a:p>
            <a:r>
              <a:rPr lang="en-US" sz="900" dirty="0"/>
              <a:t>	</a:t>
            </a:r>
            <a:r>
              <a:rPr lang="en-US" sz="1100" dirty="0"/>
              <a:t>...</a:t>
            </a:r>
          </a:p>
          <a:p>
            <a:r>
              <a:rPr lang="en-US" sz="1100" dirty="0"/>
              <a:t>	</a:t>
            </a:r>
            <a:r>
              <a:rPr lang="en-US" sz="1100" dirty="0" err="1"/>
              <a:t>cmpltps</a:t>
            </a:r>
            <a:r>
              <a:rPr lang="en-US" sz="1100" dirty="0"/>
              <a:t>	xmm1, xmm2	// bit masked control flow 1</a:t>
            </a:r>
          </a:p>
          <a:p>
            <a:r>
              <a:rPr lang="en-US" sz="1100" dirty="0"/>
              <a:t>	</a:t>
            </a:r>
            <a:r>
              <a:rPr lang="en-US" sz="1100" dirty="0" err="1"/>
              <a:t>movaps</a:t>
            </a:r>
            <a:r>
              <a:rPr lang="en-US" sz="1100" dirty="0"/>
              <a:t>	xmm0, xmm2</a:t>
            </a:r>
          </a:p>
          <a:p>
            <a:r>
              <a:rPr lang="en-US" sz="1100" dirty="0"/>
              <a:t>	</a:t>
            </a:r>
            <a:r>
              <a:rPr lang="en-US" sz="1100" dirty="0" err="1"/>
              <a:t>subps</a:t>
            </a:r>
            <a:r>
              <a:rPr lang="en-US" sz="1100" dirty="0"/>
              <a:t>	xmm0, xmm3</a:t>
            </a:r>
          </a:p>
          <a:p>
            <a:r>
              <a:rPr lang="en-US" sz="1100" dirty="0"/>
              <a:t>	</a:t>
            </a:r>
            <a:r>
              <a:rPr lang="en-US" sz="1100" dirty="0" err="1"/>
              <a:t>movdqa</a:t>
            </a:r>
            <a:r>
              <a:rPr lang="en-US" sz="1100" dirty="0"/>
              <a:t>	XMMWORD PTR tv2980[esp+144], xmm1</a:t>
            </a:r>
          </a:p>
          <a:p>
            <a:r>
              <a:rPr lang="en-US" sz="1100" dirty="0"/>
              <a:t>	</a:t>
            </a:r>
            <a:r>
              <a:rPr lang="en-US" sz="1100" dirty="0" err="1"/>
              <a:t>movaps</a:t>
            </a:r>
            <a:r>
              <a:rPr lang="en-US" sz="1100" dirty="0"/>
              <a:t>	xmm4, xmm1</a:t>
            </a:r>
          </a:p>
          <a:p>
            <a:r>
              <a:rPr lang="en-US" sz="1100" dirty="0"/>
              <a:t>	</a:t>
            </a:r>
            <a:r>
              <a:rPr lang="en-US" sz="1100" dirty="0" err="1"/>
              <a:t>movaps</a:t>
            </a:r>
            <a:r>
              <a:rPr lang="en-US" sz="1100" dirty="0"/>
              <a:t>	XMMWORD PTR tv2987[esp+144], xmm0</a:t>
            </a:r>
          </a:p>
          <a:p>
            <a:r>
              <a:rPr lang="en-US" sz="1100" dirty="0"/>
              <a:t>	</a:t>
            </a:r>
            <a:r>
              <a:rPr lang="en-US" sz="1100" dirty="0" err="1"/>
              <a:t>movaps</a:t>
            </a:r>
            <a:r>
              <a:rPr lang="en-US" sz="1100" dirty="0"/>
              <a:t>	xmm0, xmm2</a:t>
            </a:r>
          </a:p>
          <a:p>
            <a:r>
              <a:rPr lang="en-US" sz="1100" dirty="0"/>
              <a:t>	</a:t>
            </a:r>
            <a:r>
              <a:rPr lang="en-US" sz="1100" dirty="0" err="1"/>
              <a:t>xorps</a:t>
            </a:r>
            <a:r>
              <a:rPr lang="en-US" sz="1100" dirty="0"/>
              <a:t>	xmm0, XMMWORD _xmm@80000000800000008000000080</a:t>
            </a:r>
          </a:p>
          <a:p>
            <a:r>
              <a:rPr lang="en-US" sz="1100" dirty="0"/>
              <a:t>	</a:t>
            </a:r>
            <a:r>
              <a:rPr lang="en-US" sz="1100" dirty="0" err="1"/>
              <a:t>andnps</a:t>
            </a:r>
            <a:r>
              <a:rPr lang="en-US" sz="1100" dirty="0"/>
              <a:t>	xmm4, xmm0</a:t>
            </a:r>
          </a:p>
          <a:p>
            <a:r>
              <a:rPr lang="en-US" sz="1100" dirty="0"/>
              <a:t>	</a:t>
            </a:r>
            <a:r>
              <a:rPr lang="en-US" sz="1100" dirty="0" err="1"/>
              <a:t>movaps</a:t>
            </a:r>
            <a:r>
              <a:rPr lang="en-US" sz="1100" dirty="0"/>
              <a:t>	xmm0, xmm1</a:t>
            </a:r>
          </a:p>
          <a:p>
            <a:r>
              <a:rPr lang="en-US" sz="1100" dirty="0"/>
              <a:t>	</a:t>
            </a:r>
            <a:r>
              <a:rPr lang="en-US" sz="1100" dirty="0" err="1"/>
              <a:t>andps</a:t>
            </a:r>
            <a:r>
              <a:rPr lang="en-US" sz="1100" dirty="0"/>
              <a:t>	xmm0, xmm2</a:t>
            </a:r>
          </a:p>
          <a:p>
            <a:r>
              <a:rPr lang="en-US" sz="1100" dirty="0"/>
              <a:t>	</a:t>
            </a:r>
            <a:r>
              <a:rPr lang="en-US" sz="1100" dirty="0" err="1"/>
              <a:t>orps</a:t>
            </a:r>
            <a:r>
              <a:rPr lang="en-US" sz="1100" dirty="0"/>
              <a:t>	xmm4, xmm0</a:t>
            </a:r>
          </a:p>
          <a:p>
            <a:r>
              <a:rPr lang="en-US" sz="1100" dirty="0"/>
              <a:t>	...</a:t>
            </a:r>
          </a:p>
          <a:p>
            <a:r>
              <a:rPr lang="en-US" sz="1100" dirty="0"/>
              <a:t>	</a:t>
            </a:r>
            <a:r>
              <a:rPr lang="en-US" sz="1100" dirty="0" err="1"/>
              <a:t>pcmpeqd</a:t>
            </a:r>
            <a:r>
              <a:rPr lang="en-US" sz="1100" dirty="0"/>
              <a:t>	xmm1, xmm3	// bit masked control flow 2</a:t>
            </a:r>
          </a:p>
          <a:p>
            <a:r>
              <a:rPr lang="en-US" sz="1100" dirty="0"/>
              <a:t>	</a:t>
            </a:r>
            <a:r>
              <a:rPr lang="en-US" sz="1100" dirty="0" err="1"/>
              <a:t>movaps</a:t>
            </a:r>
            <a:r>
              <a:rPr lang="en-US" sz="1100" dirty="0"/>
              <a:t>	xmm3, xmm1</a:t>
            </a:r>
          </a:p>
          <a:p>
            <a:r>
              <a:rPr lang="en-US" sz="1100" dirty="0"/>
              <a:t>	</a:t>
            </a:r>
            <a:r>
              <a:rPr lang="en-US" sz="1100" dirty="0" err="1"/>
              <a:t>subps</a:t>
            </a:r>
            <a:r>
              <a:rPr lang="en-US" sz="1100" dirty="0"/>
              <a:t>	xmm0, xmm2</a:t>
            </a:r>
          </a:p>
          <a:p>
            <a:r>
              <a:rPr lang="en-US" sz="1100" dirty="0"/>
              <a:t>	</a:t>
            </a:r>
            <a:r>
              <a:rPr lang="en-US" sz="1100" dirty="0" err="1"/>
              <a:t>andps</a:t>
            </a:r>
            <a:r>
              <a:rPr lang="en-US" sz="1100" dirty="0"/>
              <a:t>	xmm2, xmm1</a:t>
            </a:r>
          </a:p>
          <a:p>
            <a:r>
              <a:rPr lang="en-US" sz="1100" dirty="0"/>
              <a:t>	</a:t>
            </a:r>
            <a:r>
              <a:rPr lang="en-US" sz="1100" dirty="0" err="1"/>
              <a:t>xorps</a:t>
            </a:r>
            <a:r>
              <a:rPr lang="en-US" sz="1100" dirty="0"/>
              <a:t>	xmm1, xmm1</a:t>
            </a:r>
          </a:p>
          <a:p>
            <a:r>
              <a:rPr lang="en-US" sz="1100" dirty="0"/>
              <a:t>	</a:t>
            </a:r>
            <a:r>
              <a:rPr lang="en-US" sz="1100" dirty="0" err="1"/>
              <a:t>andnps</a:t>
            </a:r>
            <a:r>
              <a:rPr lang="en-US" sz="1100" dirty="0"/>
              <a:t>	xmm3, xmm0</a:t>
            </a:r>
          </a:p>
          <a:p>
            <a:r>
              <a:rPr lang="en-US" sz="1100" dirty="0"/>
              <a:t>	</a:t>
            </a:r>
            <a:r>
              <a:rPr lang="en-US" sz="1100" dirty="0" err="1"/>
              <a:t>orps</a:t>
            </a:r>
            <a:r>
              <a:rPr lang="en-US" sz="1100" dirty="0"/>
              <a:t>	xmm3, xmm2</a:t>
            </a:r>
          </a:p>
          <a:p>
            <a:r>
              <a:rPr lang="en-US" sz="1100" dirty="0"/>
              <a:t>	…</a:t>
            </a:r>
          </a:p>
          <a:p>
            <a:r>
              <a:rPr lang="en-US" sz="1100" dirty="0"/>
              <a:t>	(continuing on next slide)</a:t>
            </a:r>
          </a:p>
        </p:txBody>
      </p:sp>
      <p:sp>
        <p:nvSpPr>
          <p:cNvPr id="7" name="TextBox 6"/>
          <p:cNvSpPr txBox="1"/>
          <p:nvPr/>
        </p:nvSpPr>
        <p:spPr>
          <a:xfrm>
            <a:off x="520781" y="629101"/>
            <a:ext cx="6161378" cy="6309462"/>
          </a:xfrm>
          <a:prstGeom prst="rect">
            <a:avLst/>
          </a:prstGeom>
          <a:noFill/>
        </p:spPr>
        <p:txBody>
          <a:bodyPr wrap="square" lIns="93241" tIns="46622" rIns="93241" bIns="46622" rtlCol="0">
            <a:spAutoFit/>
          </a:bodyPr>
          <a:lstStyle/>
          <a:p>
            <a:r>
              <a:rPr lang="en-US" sz="1200" dirty="0">
                <a:solidFill>
                  <a:srgbClr val="FFFFFF"/>
                </a:solidFill>
              </a:rPr>
              <a:t> for (j=0; j&lt;NUM_RUNS; j++) {</a:t>
            </a:r>
          </a:p>
          <a:p>
            <a:r>
              <a:rPr lang="en-US" sz="1200" dirty="0">
                <a:solidFill>
                  <a:srgbClr val="FFFFFF"/>
                </a:solidFill>
              </a:rPr>
              <a:t>        for (</a:t>
            </a:r>
            <a:r>
              <a:rPr lang="en-US" sz="1200" dirty="0" err="1">
                <a:solidFill>
                  <a:srgbClr val="FFFFFF"/>
                </a:solidFill>
              </a:rPr>
              <a:t>i</a:t>
            </a:r>
            <a:r>
              <a:rPr lang="en-US" sz="1200" dirty="0">
                <a:solidFill>
                  <a:srgbClr val="FFFFFF"/>
                </a:solidFill>
              </a:rPr>
              <a:t>=start; </a:t>
            </a:r>
            <a:r>
              <a:rPr lang="en-US" sz="1200" dirty="0" err="1">
                <a:solidFill>
                  <a:srgbClr val="FFFFFF"/>
                </a:solidFill>
              </a:rPr>
              <a:t>i</a:t>
            </a:r>
            <a:r>
              <a:rPr lang="en-US" sz="1200" dirty="0">
                <a:solidFill>
                  <a:srgbClr val="FFFFFF"/>
                </a:solidFill>
              </a:rPr>
              <a:t>&lt;end; </a:t>
            </a:r>
            <a:r>
              <a:rPr lang="en-US" sz="1200" dirty="0" err="1">
                <a:solidFill>
                  <a:srgbClr val="FFFFFF"/>
                </a:solidFill>
              </a:rPr>
              <a:t>i</a:t>
            </a:r>
            <a:r>
              <a:rPr lang="en-US" sz="1200" dirty="0">
                <a:solidFill>
                  <a:srgbClr val="FFFFFF"/>
                </a:solidFill>
              </a:rPr>
              <a:t>++) {		</a:t>
            </a:r>
          </a:p>
          <a:p>
            <a:r>
              <a:rPr lang="en-US" sz="1200" dirty="0">
                <a:solidFill>
                  <a:srgbClr val="FFFFFF"/>
                </a:solidFill>
              </a:rPr>
              <a:t>             ...</a:t>
            </a:r>
          </a:p>
          <a:p>
            <a:r>
              <a:rPr lang="en-US" sz="1200" dirty="0">
                <a:solidFill>
                  <a:srgbClr val="FFFFFF"/>
                </a:solidFill>
              </a:rPr>
              <a:t>             </a:t>
            </a:r>
            <a:r>
              <a:rPr lang="en-US" sz="1200" dirty="0">
                <a:solidFill>
                  <a:srgbClr val="FF0000"/>
                </a:solidFill>
              </a:rPr>
              <a:t>if (</a:t>
            </a:r>
            <a:r>
              <a:rPr lang="en-US" sz="1200" dirty="0" err="1">
                <a:solidFill>
                  <a:srgbClr val="FF0000"/>
                </a:solidFill>
              </a:rPr>
              <a:t>InputX</a:t>
            </a:r>
            <a:r>
              <a:rPr lang="en-US" sz="1200" dirty="0">
                <a:solidFill>
                  <a:srgbClr val="FF0000"/>
                </a:solidFill>
              </a:rPr>
              <a:t> &lt; 0.0) {	// control flow1</a:t>
            </a:r>
          </a:p>
          <a:p>
            <a:r>
              <a:rPr lang="en-US" sz="1200" dirty="0">
                <a:solidFill>
                  <a:srgbClr val="FFFFFF"/>
                </a:solidFill>
              </a:rPr>
              <a:t>                  </a:t>
            </a:r>
            <a:r>
              <a:rPr lang="en-US" sz="1200" dirty="0" err="1">
                <a:solidFill>
                  <a:srgbClr val="FFFFFF"/>
                </a:solidFill>
              </a:rPr>
              <a:t>InputX</a:t>
            </a:r>
            <a:r>
              <a:rPr lang="en-US" sz="1200" dirty="0">
                <a:solidFill>
                  <a:srgbClr val="FFFFFF"/>
                </a:solidFill>
              </a:rPr>
              <a:t> = -</a:t>
            </a:r>
            <a:r>
              <a:rPr lang="en-US" sz="1200" dirty="0" err="1">
                <a:solidFill>
                  <a:srgbClr val="FFFFFF"/>
                </a:solidFill>
              </a:rPr>
              <a:t>InputX</a:t>
            </a:r>
            <a:r>
              <a:rPr lang="en-US" sz="1200" dirty="0">
                <a:solidFill>
                  <a:srgbClr val="FFFFFF"/>
                </a:solidFill>
              </a:rPr>
              <a:t>;</a:t>
            </a:r>
          </a:p>
          <a:p>
            <a:r>
              <a:rPr lang="en-US" sz="1200" dirty="0">
                <a:solidFill>
                  <a:srgbClr val="FFFFFF"/>
                </a:solidFill>
              </a:rPr>
              <a:t>                  sign = 1;</a:t>
            </a:r>
          </a:p>
          <a:p>
            <a:r>
              <a:rPr lang="en-US" sz="1200" dirty="0">
                <a:solidFill>
                  <a:srgbClr val="FFFFFF"/>
                </a:solidFill>
              </a:rPr>
              <a:t>              } else</a:t>
            </a:r>
          </a:p>
          <a:p>
            <a:r>
              <a:rPr lang="en-US" sz="1200" dirty="0">
                <a:solidFill>
                  <a:srgbClr val="FFFFFF"/>
                </a:solidFill>
              </a:rPr>
              <a:t>                  sign = 0;</a:t>
            </a:r>
          </a:p>
          <a:p>
            <a:r>
              <a:rPr lang="en-US" sz="1200" dirty="0">
                <a:solidFill>
                  <a:srgbClr val="FFFFFF"/>
                </a:solidFill>
              </a:rPr>
              <a:t>              …</a:t>
            </a:r>
          </a:p>
          <a:p>
            <a:r>
              <a:rPr lang="en-US" sz="1200" dirty="0">
                <a:solidFill>
                  <a:srgbClr val="FFFFFF"/>
                </a:solidFill>
              </a:rPr>
              <a:t>              </a:t>
            </a:r>
            <a:r>
              <a:rPr lang="en-US" sz="1200" dirty="0">
                <a:solidFill>
                  <a:srgbClr val="FF0000"/>
                </a:solidFill>
              </a:rPr>
              <a:t>if (sign) {	// control flow 2</a:t>
            </a:r>
          </a:p>
          <a:p>
            <a:r>
              <a:rPr lang="en-US" sz="1200" dirty="0">
                <a:solidFill>
                  <a:srgbClr val="FFFFFF"/>
                </a:solidFill>
              </a:rPr>
              <a:t>                  </a:t>
            </a:r>
            <a:r>
              <a:rPr lang="en-US" sz="1200" dirty="0" err="1">
                <a:solidFill>
                  <a:srgbClr val="FFFFFF"/>
                </a:solidFill>
              </a:rPr>
              <a:t>OutputX</a:t>
            </a:r>
            <a:r>
              <a:rPr lang="en-US" sz="1200" dirty="0">
                <a:solidFill>
                  <a:srgbClr val="FFFFFF"/>
                </a:solidFill>
              </a:rPr>
              <a:t> = 1.0 - </a:t>
            </a:r>
            <a:r>
              <a:rPr lang="en-US" sz="1200" dirty="0" err="1">
                <a:solidFill>
                  <a:srgbClr val="FFFFFF"/>
                </a:solidFill>
              </a:rPr>
              <a:t>OutputX</a:t>
            </a:r>
            <a:r>
              <a:rPr lang="en-US" sz="1200" dirty="0">
                <a:solidFill>
                  <a:srgbClr val="FFFFFF"/>
                </a:solidFill>
              </a:rPr>
              <a:t>;</a:t>
            </a:r>
          </a:p>
          <a:p>
            <a:r>
              <a:rPr lang="en-US" sz="1200" dirty="0">
                <a:solidFill>
                  <a:srgbClr val="FFFFFF"/>
                </a:solidFill>
              </a:rPr>
              <a:t>              }</a:t>
            </a:r>
          </a:p>
          <a:p>
            <a:r>
              <a:rPr lang="en-US" sz="1200" dirty="0">
                <a:solidFill>
                  <a:srgbClr val="FFFFFF"/>
                </a:solidFill>
              </a:rPr>
              <a:t>              ...</a:t>
            </a:r>
          </a:p>
          <a:p>
            <a:r>
              <a:rPr lang="en-US" sz="1200" dirty="0">
                <a:solidFill>
                  <a:srgbClr val="FFFFFF"/>
                </a:solidFill>
              </a:rPr>
              <a:t>              </a:t>
            </a:r>
            <a:r>
              <a:rPr lang="en-US" sz="1200" dirty="0">
                <a:solidFill>
                  <a:srgbClr val="FF0000"/>
                </a:solidFill>
              </a:rPr>
              <a:t>if (</a:t>
            </a:r>
            <a:r>
              <a:rPr lang="en-US" sz="1200" dirty="0" err="1">
                <a:solidFill>
                  <a:srgbClr val="FF0000"/>
                </a:solidFill>
              </a:rPr>
              <a:t>InputX</a:t>
            </a:r>
            <a:r>
              <a:rPr lang="en-US" sz="1200" dirty="0">
                <a:solidFill>
                  <a:srgbClr val="FF0000"/>
                </a:solidFill>
              </a:rPr>
              <a:t> &lt; 0.0) {	// control flow 3</a:t>
            </a:r>
          </a:p>
          <a:p>
            <a:r>
              <a:rPr lang="en-US" sz="1200" dirty="0">
                <a:solidFill>
                  <a:srgbClr val="FFFFFF"/>
                </a:solidFill>
              </a:rPr>
              <a:t>                   </a:t>
            </a:r>
            <a:r>
              <a:rPr lang="en-US" sz="1200" dirty="0" err="1">
                <a:solidFill>
                  <a:srgbClr val="FFFFFF"/>
                </a:solidFill>
              </a:rPr>
              <a:t>InputX</a:t>
            </a:r>
            <a:r>
              <a:rPr lang="en-US" sz="1200" dirty="0">
                <a:solidFill>
                  <a:srgbClr val="FFFFFF"/>
                </a:solidFill>
              </a:rPr>
              <a:t> = -</a:t>
            </a:r>
            <a:r>
              <a:rPr lang="en-US" sz="1200" dirty="0" err="1">
                <a:solidFill>
                  <a:srgbClr val="FFFFFF"/>
                </a:solidFill>
              </a:rPr>
              <a:t>InputX</a:t>
            </a:r>
            <a:r>
              <a:rPr lang="en-US" sz="1200" dirty="0">
                <a:solidFill>
                  <a:srgbClr val="FFFFFF"/>
                </a:solidFill>
              </a:rPr>
              <a:t>;</a:t>
            </a:r>
          </a:p>
          <a:p>
            <a:r>
              <a:rPr lang="en-US" sz="1200" dirty="0">
                <a:solidFill>
                  <a:srgbClr val="FFFFFF"/>
                </a:solidFill>
              </a:rPr>
              <a:t>                   sign = 1;</a:t>
            </a:r>
          </a:p>
          <a:p>
            <a:r>
              <a:rPr lang="en-US" sz="1200" dirty="0">
                <a:solidFill>
                  <a:srgbClr val="FFFFFF"/>
                </a:solidFill>
              </a:rPr>
              <a:t>               } else</a:t>
            </a:r>
          </a:p>
          <a:p>
            <a:r>
              <a:rPr lang="en-US" sz="1200" dirty="0">
                <a:solidFill>
                  <a:srgbClr val="FFFFFF"/>
                </a:solidFill>
              </a:rPr>
              <a:t>                   sign = 0;</a:t>
            </a:r>
          </a:p>
          <a:p>
            <a:r>
              <a:rPr lang="en-US" sz="1200" dirty="0">
                <a:solidFill>
                  <a:srgbClr val="FFFFFF"/>
                </a:solidFill>
              </a:rPr>
              <a:t>              …</a:t>
            </a:r>
          </a:p>
          <a:p>
            <a:r>
              <a:rPr lang="en-US" sz="1200" dirty="0">
                <a:solidFill>
                  <a:srgbClr val="FFFFFF"/>
                </a:solidFill>
              </a:rPr>
              <a:t>              </a:t>
            </a:r>
            <a:r>
              <a:rPr lang="en-US" sz="1200" dirty="0">
                <a:solidFill>
                  <a:srgbClr val="FF0000"/>
                </a:solidFill>
              </a:rPr>
              <a:t>if (sign) {	// control flow 4</a:t>
            </a:r>
          </a:p>
          <a:p>
            <a:r>
              <a:rPr lang="en-US" sz="1200" dirty="0">
                <a:solidFill>
                  <a:srgbClr val="FFFFFF"/>
                </a:solidFill>
              </a:rPr>
              <a:t>                   </a:t>
            </a:r>
            <a:r>
              <a:rPr lang="en-US" sz="1200" dirty="0" err="1">
                <a:solidFill>
                  <a:srgbClr val="FFFFFF"/>
                </a:solidFill>
              </a:rPr>
              <a:t>OutputX</a:t>
            </a:r>
            <a:r>
              <a:rPr lang="en-US" sz="1200" dirty="0">
                <a:solidFill>
                  <a:srgbClr val="FFFFFF"/>
                </a:solidFill>
              </a:rPr>
              <a:t> = 1.0 - </a:t>
            </a:r>
            <a:r>
              <a:rPr lang="en-US" sz="1200" dirty="0" err="1">
                <a:solidFill>
                  <a:srgbClr val="FFFFFF"/>
                </a:solidFill>
              </a:rPr>
              <a:t>OutputX</a:t>
            </a:r>
            <a:r>
              <a:rPr lang="en-US" sz="1200" dirty="0">
                <a:solidFill>
                  <a:srgbClr val="FFFFFF"/>
                </a:solidFill>
              </a:rPr>
              <a:t>;</a:t>
            </a:r>
          </a:p>
          <a:p>
            <a:r>
              <a:rPr lang="en-US" sz="1200" dirty="0">
                <a:solidFill>
                  <a:srgbClr val="FFFFFF"/>
                </a:solidFill>
              </a:rPr>
              <a:t>              }</a:t>
            </a:r>
          </a:p>
          <a:p>
            <a:r>
              <a:rPr lang="en-US" sz="1200" dirty="0">
                <a:solidFill>
                  <a:srgbClr val="FFFFFF"/>
                </a:solidFill>
              </a:rPr>
              <a:t>              ...		</a:t>
            </a:r>
          </a:p>
          <a:p>
            <a:r>
              <a:rPr lang="en-US" sz="1200" dirty="0">
                <a:solidFill>
                  <a:srgbClr val="FF0000"/>
                </a:solidFill>
              </a:rPr>
              <a:t>              if (</a:t>
            </a:r>
            <a:r>
              <a:rPr lang="en-US" sz="1200" dirty="0" err="1">
                <a:solidFill>
                  <a:srgbClr val="FF0000"/>
                </a:solidFill>
              </a:rPr>
              <a:t>otype</a:t>
            </a:r>
            <a:r>
              <a:rPr lang="en-US" sz="1200" dirty="0">
                <a:solidFill>
                  <a:srgbClr val="FF0000"/>
                </a:solidFill>
              </a:rPr>
              <a:t> == 0) {	// control flow 5</a:t>
            </a:r>
          </a:p>
          <a:p>
            <a:r>
              <a:rPr lang="en-US" sz="1200" dirty="0">
                <a:solidFill>
                  <a:srgbClr val="FFFFFF"/>
                </a:solidFill>
              </a:rPr>
              <a:t>                    </a:t>
            </a:r>
            <a:r>
              <a:rPr lang="en-US" sz="1200" dirty="0" err="1">
                <a:solidFill>
                  <a:srgbClr val="FFFFFF"/>
                </a:solidFill>
              </a:rPr>
              <a:t>OptionPrice</a:t>
            </a:r>
            <a:r>
              <a:rPr lang="en-US" sz="1200" dirty="0">
                <a:solidFill>
                  <a:srgbClr val="FFFFFF"/>
                </a:solidFill>
              </a:rPr>
              <a:t> = (</a:t>
            </a:r>
            <a:r>
              <a:rPr lang="en-US" sz="1200" dirty="0" err="1">
                <a:solidFill>
                  <a:srgbClr val="FFFFFF"/>
                </a:solidFill>
              </a:rPr>
              <a:t>sptprice</a:t>
            </a:r>
            <a:r>
              <a:rPr lang="en-US" sz="1200" dirty="0">
                <a:solidFill>
                  <a:srgbClr val="FFFFFF"/>
                </a:solidFill>
              </a:rPr>
              <a:t> * NofXd1) - (</a:t>
            </a:r>
            <a:r>
              <a:rPr lang="en-US" sz="1200" dirty="0" err="1">
                <a:solidFill>
                  <a:srgbClr val="FFFFFF"/>
                </a:solidFill>
              </a:rPr>
              <a:t>FutureValueX</a:t>
            </a:r>
            <a:r>
              <a:rPr lang="en-US" sz="1200" dirty="0">
                <a:solidFill>
                  <a:srgbClr val="FFFFFF"/>
                </a:solidFill>
              </a:rPr>
              <a:t> * NofXd2);</a:t>
            </a:r>
          </a:p>
          <a:p>
            <a:r>
              <a:rPr lang="en-US" sz="1200" dirty="0">
                <a:solidFill>
                  <a:srgbClr val="FFFFFF"/>
                </a:solidFill>
              </a:rPr>
              <a:t>              } else {</a:t>
            </a:r>
          </a:p>
          <a:p>
            <a:r>
              <a:rPr lang="en-US" sz="1200" dirty="0">
                <a:solidFill>
                  <a:srgbClr val="FFFFFF"/>
                </a:solidFill>
              </a:rPr>
              <a:t>                     NegNofXd1 = (1.0 - NofXd1);</a:t>
            </a:r>
          </a:p>
          <a:p>
            <a:r>
              <a:rPr lang="en-US" sz="1200" dirty="0">
                <a:solidFill>
                  <a:srgbClr val="FFFFFF"/>
                </a:solidFill>
              </a:rPr>
              <a:t>                     NegNofXd2 = (1.0 - NofXd2);</a:t>
            </a:r>
          </a:p>
          <a:p>
            <a:r>
              <a:rPr lang="en-US" sz="1200" dirty="0">
                <a:solidFill>
                  <a:srgbClr val="FFFFFF"/>
                </a:solidFill>
              </a:rPr>
              <a:t>                     </a:t>
            </a:r>
            <a:r>
              <a:rPr lang="en-US" sz="1200" dirty="0" err="1">
                <a:solidFill>
                  <a:srgbClr val="FFFFFF"/>
                </a:solidFill>
              </a:rPr>
              <a:t>OptionPrice</a:t>
            </a:r>
            <a:r>
              <a:rPr lang="en-US" sz="1200" dirty="0">
                <a:solidFill>
                  <a:srgbClr val="FFFFFF"/>
                </a:solidFill>
              </a:rPr>
              <a:t> = (</a:t>
            </a:r>
            <a:r>
              <a:rPr lang="en-US" sz="1200" dirty="0" err="1">
                <a:solidFill>
                  <a:srgbClr val="FFFFFF"/>
                </a:solidFill>
              </a:rPr>
              <a:t>FutureValueX</a:t>
            </a:r>
            <a:r>
              <a:rPr lang="en-US" sz="1200" dirty="0">
                <a:solidFill>
                  <a:srgbClr val="FFFFFF"/>
                </a:solidFill>
              </a:rPr>
              <a:t> * NegNofXd2) - (</a:t>
            </a:r>
            <a:r>
              <a:rPr lang="en-US" sz="1200" dirty="0" err="1">
                <a:solidFill>
                  <a:srgbClr val="FFFFFF"/>
                </a:solidFill>
              </a:rPr>
              <a:t>sptprice</a:t>
            </a:r>
            <a:r>
              <a:rPr lang="en-US" sz="1200" dirty="0">
                <a:solidFill>
                  <a:srgbClr val="FFFFFF"/>
                </a:solidFill>
              </a:rPr>
              <a:t> * NegNofXd1);</a:t>
            </a:r>
          </a:p>
          <a:p>
            <a:r>
              <a:rPr lang="en-US" sz="1200" dirty="0">
                <a:solidFill>
                  <a:srgbClr val="FFFFFF"/>
                </a:solidFill>
              </a:rPr>
              <a:t>              }</a:t>
            </a:r>
          </a:p>
          <a:p>
            <a:r>
              <a:rPr lang="en-US" sz="1200" dirty="0">
                <a:solidFill>
                  <a:srgbClr val="FFFFFF"/>
                </a:solidFill>
              </a:rPr>
              <a:t>              ...</a:t>
            </a:r>
          </a:p>
          <a:p>
            <a:r>
              <a:rPr lang="en-US" sz="1200" dirty="0">
                <a:solidFill>
                  <a:srgbClr val="FFFFFF"/>
                </a:solidFill>
              </a:rPr>
              <a:t>       }</a:t>
            </a:r>
          </a:p>
          <a:p>
            <a:r>
              <a:rPr lang="en-US" sz="1200" dirty="0">
                <a:solidFill>
                  <a:srgbClr val="FFFFFF"/>
                </a:solidFill>
              </a:rPr>
              <a:t>}</a:t>
            </a:r>
          </a:p>
        </p:txBody>
      </p:sp>
      <p:sp>
        <p:nvSpPr>
          <p:cNvPr id="4" name="Right Arrow 3"/>
          <p:cNvSpPr/>
          <p:nvPr/>
        </p:nvSpPr>
        <p:spPr bwMode="auto">
          <a:xfrm>
            <a:off x="5456240" y="2811465"/>
            <a:ext cx="1600200" cy="381000"/>
          </a:xfrm>
          <a:prstGeom prst="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3" tIns="91413" rIns="34285" bIns="34285" spcCol="0" rtlCol="0" anchor="t" anchorCtr="0"/>
          <a:lstStyle/>
          <a:p>
            <a:pPr algn="ctr" defTabSz="932131"/>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485696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Vectorizing</a:t>
            </a:r>
            <a:r>
              <a:rPr lang="en-US" dirty="0" smtClean="0"/>
              <a:t> control flow </a:t>
            </a:r>
            <a:endParaRPr lang="en-US" dirty="0"/>
          </a:p>
        </p:txBody>
      </p:sp>
      <p:sp>
        <p:nvSpPr>
          <p:cNvPr id="3" name="Text Placeholder 2"/>
          <p:cNvSpPr>
            <a:spLocks noGrp="1"/>
          </p:cNvSpPr>
          <p:nvPr>
            <p:ph type="body" sz="quarter" idx="10"/>
          </p:nvPr>
        </p:nvSpPr>
        <p:spPr/>
        <p:txBody>
          <a:bodyPr/>
          <a:lstStyle/>
          <a:p>
            <a:endParaRPr lang="en-US" b="1" dirty="0"/>
          </a:p>
          <a:p>
            <a:r>
              <a:rPr lang="en-US" b="1" dirty="0"/>
              <a:t> </a:t>
            </a:r>
          </a:p>
          <a:p>
            <a:r>
              <a:rPr lang="en-US" sz="2400" b="1" dirty="0"/>
              <a:t>PARSEC\</a:t>
            </a:r>
            <a:r>
              <a:rPr lang="en-US" sz="2400" b="1" dirty="0" err="1"/>
              <a:t>blackscholes</a:t>
            </a:r>
            <a:r>
              <a:rPr lang="en-US" sz="2400" b="1" dirty="0"/>
              <a:t> 	600% speedup on </a:t>
            </a:r>
            <a:r>
              <a:rPr lang="en-US" sz="2400" b="1" dirty="0" smtClean="0"/>
              <a:t>AVX2,  </a:t>
            </a:r>
            <a:r>
              <a:rPr lang="en-US" sz="2400" b="1" dirty="0"/>
              <a:t>388% speedup on SSE2. </a:t>
            </a:r>
          </a:p>
          <a:p>
            <a:r>
              <a:rPr lang="en-US" sz="2400" b="1" dirty="0"/>
              <a:t>Numerical Recipe\ks2d1s  </a:t>
            </a:r>
            <a:r>
              <a:rPr lang="en-US" sz="2400" b="1" dirty="0" smtClean="0"/>
              <a:t>	476</a:t>
            </a:r>
            <a:r>
              <a:rPr lang="en-US" sz="2400" b="1" dirty="0"/>
              <a:t>% speedup on </a:t>
            </a:r>
            <a:r>
              <a:rPr lang="en-US" sz="2400" b="1" dirty="0" smtClean="0"/>
              <a:t>AVX2,  309</a:t>
            </a:r>
            <a:r>
              <a:rPr lang="en-US" sz="2400" b="1" dirty="0"/>
              <a:t>% speedup on SSE2.</a:t>
            </a:r>
          </a:p>
          <a:p>
            <a:r>
              <a:rPr lang="en-US" sz="2400" b="1" dirty="0" err="1"/>
              <a:t>Geekbench_mini</a:t>
            </a:r>
            <a:r>
              <a:rPr lang="en-US" sz="2400" b="1" dirty="0"/>
              <a:t>\</a:t>
            </a:r>
            <a:r>
              <a:rPr lang="en-US" sz="2400" b="1" dirty="0" err="1"/>
              <a:t>sobel</a:t>
            </a:r>
            <a:r>
              <a:rPr lang="en-US" sz="2400" b="1" dirty="0"/>
              <a:t> 	231% speedup on SSE2.</a:t>
            </a:r>
          </a:p>
          <a:p>
            <a:r>
              <a:rPr lang="en-US" sz="2400" dirty="0" err="1"/>
              <a:t>Eigne</a:t>
            </a:r>
            <a:r>
              <a:rPr lang="en-US" sz="2400" dirty="0"/>
              <a:t>\</a:t>
            </a:r>
            <a:r>
              <a:rPr lang="en-US" sz="2400" dirty="0" err="1"/>
              <a:t>quatmul</a:t>
            </a:r>
            <a:r>
              <a:rPr lang="en-US" sz="2400" dirty="0"/>
              <a:t> 		229% speedup on SSE2</a:t>
            </a:r>
          </a:p>
        </p:txBody>
      </p:sp>
    </p:spTree>
    <p:extLst>
      <p:ext uri="{BB962C8B-B14F-4D97-AF65-F5344CB8AC3E}">
        <p14:creationId xmlns:p14="http://schemas.microsoft.com/office/powerpoint/2010/main" val="586357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p:cNvSpPr txBox="1">
            <a:spLocks/>
          </p:cNvSpPr>
          <p:nvPr/>
        </p:nvSpPr>
        <p:spPr>
          <a:xfrm>
            <a:off x="350837" y="-84138"/>
            <a:ext cx="9886998" cy="1351951"/>
          </a:xfrm>
          <a:prstGeom prst="rect">
            <a:avLst/>
          </a:prstGeom>
        </p:spPr>
        <p:txBody>
          <a:bodyPr vert="horz" lIns="93223" tIns="46613" rIns="93223" bIns="46613"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smtClean="0"/>
              <a:t>Scenario</a:t>
            </a:r>
            <a:endParaRPr lang="en-US" dirty="0"/>
          </a:p>
        </p:txBody>
      </p:sp>
      <p:graphicFrame>
        <p:nvGraphicFramePr>
          <p:cNvPr id="14" name="Diagram 13"/>
          <p:cNvGraphicFramePr/>
          <p:nvPr/>
        </p:nvGraphicFramePr>
        <p:xfrm>
          <a:off x="1036375" y="2382106"/>
          <a:ext cx="3610032" cy="3313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1287175" y="1865207"/>
            <a:ext cx="2553680" cy="376666"/>
          </a:xfrm>
          <a:prstGeom prst="rect">
            <a:avLst/>
          </a:prstGeom>
          <a:noFill/>
        </p:spPr>
        <p:txBody>
          <a:bodyPr wrap="none" lIns="93223" tIns="46613" rIns="93223" bIns="46613" rtlCol="0">
            <a:spAutoFit/>
          </a:bodyPr>
          <a:lstStyle/>
          <a:p>
            <a:r>
              <a:rPr lang="en-US" dirty="0" smtClean="0"/>
              <a:t>#1. Developer scenario</a:t>
            </a:r>
            <a:endParaRPr lang="en-US" dirty="0"/>
          </a:p>
        </p:txBody>
      </p:sp>
      <p:sp>
        <p:nvSpPr>
          <p:cNvPr id="5" name="TextBox 4"/>
          <p:cNvSpPr txBox="1"/>
          <p:nvPr/>
        </p:nvSpPr>
        <p:spPr>
          <a:xfrm>
            <a:off x="6538132" y="1865207"/>
            <a:ext cx="2474911" cy="376666"/>
          </a:xfrm>
          <a:prstGeom prst="rect">
            <a:avLst/>
          </a:prstGeom>
          <a:noFill/>
        </p:spPr>
        <p:txBody>
          <a:bodyPr wrap="none" lIns="93223" tIns="46613" rIns="93223" bIns="46613" rtlCol="0">
            <a:spAutoFit/>
          </a:bodyPr>
          <a:lstStyle/>
          <a:p>
            <a:r>
              <a:rPr lang="en-US" dirty="0" smtClean="0"/>
              <a:t>#2. Build Lab Scenario</a:t>
            </a:r>
            <a:endParaRPr lang="en-US" dirty="0"/>
          </a:p>
        </p:txBody>
      </p:sp>
      <p:sp>
        <p:nvSpPr>
          <p:cNvPr id="2" name="Oval 1"/>
          <p:cNvSpPr/>
          <p:nvPr/>
        </p:nvSpPr>
        <p:spPr>
          <a:xfrm>
            <a:off x="6538132" y="2625106"/>
            <a:ext cx="2763661" cy="2849621"/>
          </a:xfrm>
          <a:prstGeom prst="ellipse">
            <a:avLst/>
          </a:prstGeom>
          <a:solidFill>
            <a:schemeClr val="bg2">
              <a:lumMod val="50000"/>
            </a:schemeClr>
          </a:solidFill>
        </p:spPr>
        <p:style>
          <a:lnRef idx="1">
            <a:schemeClr val="accent6"/>
          </a:lnRef>
          <a:fillRef idx="3">
            <a:schemeClr val="accent6"/>
          </a:fillRef>
          <a:effectRef idx="2">
            <a:schemeClr val="accent6"/>
          </a:effectRef>
          <a:fontRef idx="minor">
            <a:schemeClr val="lt1"/>
          </a:fontRef>
        </p:style>
        <p:txBody>
          <a:bodyPr lIns="93223" tIns="46613" rIns="93223" bIns="46613" rtlCol="0" anchor="ctr"/>
          <a:lstStyle/>
          <a:p>
            <a:pPr algn="ctr"/>
            <a:r>
              <a:rPr lang="en-US" dirty="0" smtClean="0"/>
              <a:t>CLEAN BUILD</a:t>
            </a:r>
            <a:endParaRPr lang="en-US" dirty="0"/>
          </a:p>
        </p:txBody>
      </p:sp>
      <p:sp>
        <p:nvSpPr>
          <p:cNvPr id="3" name="TextBox 2"/>
          <p:cNvSpPr txBox="1"/>
          <p:nvPr/>
        </p:nvSpPr>
        <p:spPr>
          <a:xfrm>
            <a:off x="984553" y="5768324"/>
            <a:ext cx="3948824" cy="376666"/>
          </a:xfrm>
          <a:prstGeom prst="rect">
            <a:avLst/>
          </a:prstGeom>
          <a:noFill/>
        </p:spPr>
        <p:txBody>
          <a:bodyPr wrap="none" lIns="93223" tIns="46613" rIns="93223" bIns="46613" rtlCol="0">
            <a:spAutoFit/>
          </a:bodyPr>
          <a:lstStyle/>
          <a:p>
            <a:r>
              <a:rPr lang="en-US" dirty="0" smtClean="0"/>
              <a:t>Developer does this #40 times a day</a:t>
            </a:r>
            <a:endParaRPr lang="en-US" dirty="0"/>
          </a:p>
        </p:txBody>
      </p:sp>
      <p:sp>
        <p:nvSpPr>
          <p:cNvPr id="9" name="TextBox 8"/>
          <p:cNvSpPr txBox="1"/>
          <p:nvPr/>
        </p:nvSpPr>
        <p:spPr>
          <a:xfrm>
            <a:off x="6721209" y="5768324"/>
            <a:ext cx="2430947" cy="376666"/>
          </a:xfrm>
          <a:prstGeom prst="rect">
            <a:avLst/>
          </a:prstGeom>
          <a:noFill/>
        </p:spPr>
        <p:txBody>
          <a:bodyPr wrap="none" lIns="93223" tIns="46613" rIns="93223" bIns="46613" rtlCol="0">
            <a:spAutoFit/>
          </a:bodyPr>
          <a:lstStyle/>
          <a:p>
            <a:r>
              <a:rPr lang="en-US" dirty="0" smtClean="0"/>
              <a:t>Product build nightly!</a:t>
            </a:r>
            <a:endParaRPr lang="en-US" dirty="0"/>
          </a:p>
        </p:txBody>
      </p:sp>
    </p:spTree>
    <p:extLst>
      <p:ext uri="{BB962C8B-B14F-4D97-AF65-F5344CB8AC3E}">
        <p14:creationId xmlns:p14="http://schemas.microsoft.com/office/powerpoint/2010/main" val="22330056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Time – At a glance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048489150"/>
              </p:ext>
            </p:extLst>
          </p:nvPr>
        </p:nvGraphicFramePr>
        <p:xfrm>
          <a:off x="579437" y="1211262"/>
          <a:ext cx="10287000" cy="56387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2901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91927904"/>
              </p:ext>
            </p:extLst>
          </p:nvPr>
        </p:nvGraphicFramePr>
        <p:xfrm>
          <a:off x="457764" y="4720396"/>
          <a:ext cx="11094473" cy="1891110"/>
        </p:xfrm>
        <a:graphic>
          <a:graphicData uri="http://schemas.openxmlformats.org/drawingml/2006/table">
            <a:tbl>
              <a:tblPr firstRow="1" bandRow="1">
                <a:tableStyleId>{5C22544A-7EE6-4342-B048-85BDC9FD1C3A}</a:tableStyleId>
              </a:tblPr>
              <a:tblGrid>
                <a:gridCol w="4992241">
                  <a:extLst>
                    <a:ext uri="{9D8B030D-6E8A-4147-A177-3AD203B41FA5}">
                      <a16:colId xmlns:a16="http://schemas.microsoft.com/office/drawing/2014/main" val="20000"/>
                    </a:ext>
                  </a:extLst>
                </a:gridCol>
                <a:gridCol w="2965090">
                  <a:extLst>
                    <a:ext uri="{9D8B030D-6E8A-4147-A177-3AD203B41FA5}">
                      <a16:colId xmlns:a16="http://schemas.microsoft.com/office/drawing/2014/main" val="20001"/>
                    </a:ext>
                  </a:extLst>
                </a:gridCol>
                <a:gridCol w="3137142">
                  <a:extLst>
                    <a:ext uri="{9D8B030D-6E8A-4147-A177-3AD203B41FA5}">
                      <a16:colId xmlns:a16="http://schemas.microsoft.com/office/drawing/2014/main" val="20002"/>
                    </a:ext>
                  </a:extLst>
                </a:gridCol>
              </a:tblGrid>
              <a:tr h="378222">
                <a:tc>
                  <a:txBody>
                    <a:bodyPr/>
                    <a:lstStyle/>
                    <a:p>
                      <a:r>
                        <a:rPr lang="en-US" sz="1800" dirty="0" smtClean="0"/>
                        <a:t>Benchmark</a:t>
                      </a:r>
                      <a:endParaRPr lang="en-US" sz="1800" dirty="0"/>
                    </a:p>
                  </a:txBody>
                  <a:tcPr marL="93260" marR="93260" marT="46630" marB="46630"/>
                </a:tc>
                <a:tc>
                  <a:txBody>
                    <a:bodyPr/>
                    <a:lstStyle/>
                    <a:p>
                      <a:r>
                        <a:rPr lang="en-US" sz="1800" dirty="0" smtClean="0"/>
                        <a:t>VS2013</a:t>
                      </a:r>
                      <a:r>
                        <a:rPr lang="en-US" sz="1800" baseline="0" dirty="0" smtClean="0"/>
                        <a:t> RTM</a:t>
                      </a:r>
                      <a:endParaRPr lang="en-US" sz="1800" dirty="0"/>
                    </a:p>
                  </a:txBody>
                  <a:tcPr marL="93260" marR="93260" marT="46630" marB="466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VS2015</a:t>
                      </a:r>
                    </a:p>
                  </a:txBody>
                  <a:tcPr marL="93260" marR="93260" marT="46630" marB="46630"/>
                </a:tc>
                <a:extLst>
                  <a:ext uri="{0D108BD9-81ED-4DB2-BD59-A6C34878D82A}">
                    <a16:rowId xmlns:a16="http://schemas.microsoft.com/office/drawing/2014/main" val="10000"/>
                  </a:ext>
                </a:extLst>
              </a:tr>
              <a:tr h="378222">
                <a:tc>
                  <a:txBody>
                    <a:bodyPr/>
                    <a:lstStyle/>
                    <a:p>
                      <a:r>
                        <a:rPr lang="en-US" sz="1800" dirty="0" smtClean="0"/>
                        <a:t>(sec)</a:t>
                      </a:r>
                      <a:endParaRPr lang="en-US" sz="1800" dirty="0"/>
                    </a:p>
                  </a:txBody>
                  <a:tcPr marL="93260" marR="93260" marT="46630" marB="46630"/>
                </a:tc>
                <a:tc>
                  <a:txBody>
                    <a:bodyPr/>
                    <a:lstStyle/>
                    <a:p>
                      <a:r>
                        <a:rPr lang="en-US" sz="1800" dirty="0" smtClean="0"/>
                        <a:t>Incremental</a:t>
                      </a:r>
                      <a:r>
                        <a:rPr lang="en-US" sz="1800" baseline="0" dirty="0" smtClean="0"/>
                        <a:t> Whole </a:t>
                      </a:r>
                      <a:r>
                        <a:rPr lang="en-US" sz="1800" baseline="0" dirty="0" err="1" smtClean="0"/>
                        <a:t>Prog</a:t>
                      </a:r>
                      <a:r>
                        <a:rPr lang="en-US" sz="1800" baseline="0" dirty="0" smtClean="0"/>
                        <a:t>.</a:t>
                      </a:r>
                      <a:endParaRPr lang="en-US" sz="1800" dirty="0"/>
                    </a:p>
                  </a:txBody>
                  <a:tcPr marL="93260" marR="93260" marT="46630" marB="46630"/>
                </a:tc>
                <a:tc>
                  <a:txBody>
                    <a:bodyPr/>
                    <a:lstStyle/>
                    <a:p>
                      <a:r>
                        <a:rPr lang="en-US" sz="1800" dirty="0" smtClean="0"/>
                        <a:t>Incremental</a:t>
                      </a:r>
                      <a:r>
                        <a:rPr lang="en-US" sz="1800" baseline="0" dirty="0" smtClean="0"/>
                        <a:t> Whole </a:t>
                      </a:r>
                      <a:r>
                        <a:rPr lang="en-US" sz="1800" baseline="0" dirty="0" err="1" smtClean="0"/>
                        <a:t>Prog</a:t>
                      </a:r>
                      <a:r>
                        <a:rPr lang="en-US" sz="1800" baseline="0" dirty="0" smtClean="0"/>
                        <a:t>.</a:t>
                      </a:r>
                      <a:endParaRPr lang="en-US" sz="1800" dirty="0"/>
                    </a:p>
                  </a:txBody>
                  <a:tcPr marL="93260" marR="93260" marT="46630" marB="46630"/>
                </a:tc>
                <a:extLst>
                  <a:ext uri="{0D108BD9-81ED-4DB2-BD59-A6C34878D82A}">
                    <a16:rowId xmlns:a16="http://schemas.microsoft.com/office/drawing/2014/main" val="10001"/>
                  </a:ext>
                </a:extLst>
              </a:tr>
              <a:tr h="378222">
                <a:tc>
                  <a:txBody>
                    <a:bodyPr/>
                    <a:lstStyle/>
                    <a:p>
                      <a:r>
                        <a:rPr lang="en-US" sz="1800" dirty="0" smtClean="0"/>
                        <a:t>C2</a:t>
                      </a:r>
                      <a:endParaRPr lang="en-US" sz="1800" dirty="0"/>
                    </a:p>
                  </a:txBody>
                  <a:tcPr marL="93260" marR="93260" marT="46630" marB="46630"/>
                </a:tc>
                <a:tc>
                  <a:txBody>
                    <a:bodyPr/>
                    <a:lstStyle/>
                    <a:p>
                      <a:r>
                        <a:rPr lang="en-US" sz="1800" dirty="0" smtClean="0"/>
                        <a:t>129</a:t>
                      </a:r>
                      <a:endParaRPr lang="en-US" sz="1800" dirty="0"/>
                    </a:p>
                  </a:txBody>
                  <a:tcPr marL="93260" marR="93260" marT="46630" marB="46630"/>
                </a:tc>
                <a:tc>
                  <a:txBody>
                    <a:bodyPr/>
                    <a:lstStyle/>
                    <a:p>
                      <a:r>
                        <a:rPr lang="en-US" sz="1800" dirty="0" smtClean="0"/>
                        <a:t>13</a:t>
                      </a:r>
                      <a:endParaRPr lang="en-US" sz="1800" dirty="0"/>
                    </a:p>
                  </a:txBody>
                  <a:tcPr marL="93260" marR="93260" marT="46630" marB="46630"/>
                </a:tc>
                <a:extLst>
                  <a:ext uri="{0D108BD9-81ED-4DB2-BD59-A6C34878D82A}">
                    <a16:rowId xmlns:a16="http://schemas.microsoft.com/office/drawing/2014/main" val="10002"/>
                  </a:ext>
                </a:extLst>
              </a:tr>
              <a:tr h="378222">
                <a:tc>
                  <a:txBody>
                    <a:bodyPr/>
                    <a:lstStyle/>
                    <a:p>
                      <a:r>
                        <a:rPr lang="en-US" sz="1800" dirty="0" smtClean="0"/>
                        <a:t>MSHTML</a:t>
                      </a:r>
                    </a:p>
                  </a:txBody>
                  <a:tcPr marL="93260" marR="93260" marT="46630" marB="46630"/>
                </a:tc>
                <a:tc>
                  <a:txBody>
                    <a:bodyPr/>
                    <a:lstStyle/>
                    <a:p>
                      <a:r>
                        <a:rPr lang="en-US" sz="1800" dirty="0" smtClean="0"/>
                        <a:t>140</a:t>
                      </a:r>
                      <a:endParaRPr lang="en-US" sz="1800" dirty="0"/>
                    </a:p>
                  </a:txBody>
                  <a:tcPr marL="93260" marR="93260" marT="46630" marB="46630"/>
                </a:tc>
                <a:tc>
                  <a:txBody>
                    <a:bodyPr/>
                    <a:lstStyle/>
                    <a:p>
                      <a:r>
                        <a:rPr lang="en-US" sz="1800" dirty="0" smtClean="0"/>
                        <a:t>87</a:t>
                      </a:r>
                      <a:endParaRPr lang="en-US" sz="1800" dirty="0"/>
                    </a:p>
                  </a:txBody>
                  <a:tcPr marL="93260" marR="93260" marT="46630" marB="46630"/>
                </a:tc>
                <a:extLst>
                  <a:ext uri="{0D108BD9-81ED-4DB2-BD59-A6C34878D82A}">
                    <a16:rowId xmlns:a16="http://schemas.microsoft.com/office/drawing/2014/main" val="10003"/>
                  </a:ext>
                </a:extLst>
              </a:tr>
              <a:tr h="378222">
                <a:tc>
                  <a:txBody>
                    <a:bodyPr/>
                    <a:lstStyle/>
                    <a:p>
                      <a:r>
                        <a:rPr lang="en-US" sz="1800" dirty="0" smtClean="0"/>
                        <a:t>DXAML</a:t>
                      </a:r>
                      <a:endParaRPr lang="en-US" sz="1800" dirty="0"/>
                    </a:p>
                  </a:txBody>
                  <a:tcPr marL="93260" marR="93260" marT="46630" marB="46630"/>
                </a:tc>
                <a:tc>
                  <a:txBody>
                    <a:bodyPr/>
                    <a:lstStyle/>
                    <a:p>
                      <a:r>
                        <a:rPr lang="en-US" sz="1800" dirty="0" smtClean="0"/>
                        <a:t>240</a:t>
                      </a:r>
                      <a:endParaRPr lang="en-US" sz="1800" dirty="0"/>
                    </a:p>
                  </a:txBody>
                  <a:tcPr marL="93260" marR="93260" marT="46630" marB="46630"/>
                </a:tc>
                <a:tc>
                  <a:txBody>
                    <a:bodyPr/>
                    <a:lstStyle/>
                    <a:p>
                      <a:r>
                        <a:rPr lang="en-US" sz="1800" dirty="0" smtClean="0"/>
                        <a:t>220</a:t>
                      </a:r>
                      <a:endParaRPr lang="en-US" sz="1800" dirty="0"/>
                    </a:p>
                  </a:txBody>
                  <a:tcPr marL="93260" marR="93260" marT="46630" marB="46630"/>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327865" y="117842"/>
            <a:ext cx="9885595" cy="634206"/>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264" dirty="0" smtClean="0"/>
              <a:t> </a:t>
            </a:r>
            <a:r>
              <a:rPr lang="en-US" sz="3264" dirty="0"/>
              <a:t>Incremental </a:t>
            </a:r>
            <a:r>
              <a:rPr lang="en-US" sz="3264" dirty="0" smtClean="0"/>
              <a:t>Whole Program  (</a:t>
            </a:r>
            <a:r>
              <a:rPr lang="en-US" sz="3264" dirty="0"/>
              <a:t>Fast LTCG)  </a:t>
            </a:r>
          </a:p>
        </p:txBody>
      </p:sp>
      <p:graphicFrame>
        <p:nvGraphicFramePr>
          <p:cNvPr id="8" name="Chart 7"/>
          <p:cNvGraphicFramePr>
            <a:graphicFrameLocks/>
          </p:cNvGraphicFramePr>
          <p:nvPr>
            <p:extLst>
              <p:ext uri="{D42A27DB-BD31-4B8C-83A1-F6EECF244321}">
                <p14:modId xmlns:p14="http://schemas.microsoft.com/office/powerpoint/2010/main" val="2335082605"/>
              </p:ext>
            </p:extLst>
          </p:nvPr>
        </p:nvGraphicFramePr>
        <p:xfrm>
          <a:off x="467183" y="944559"/>
          <a:ext cx="11085053" cy="37005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46118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037" y="2506662"/>
            <a:ext cx="11277600" cy="912813"/>
          </a:xfrm>
        </p:spPr>
        <p:txBody>
          <a:bodyPr/>
          <a:lstStyle/>
          <a:p>
            <a:r>
              <a:rPr lang="en-US" dirty="0" smtClean="0"/>
              <a:t>CLANG/LLVM  – Amazing community!</a:t>
            </a:r>
            <a:endParaRPr lang="en-US" dirty="0"/>
          </a:p>
        </p:txBody>
      </p:sp>
      <p:sp>
        <p:nvSpPr>
          <p:cNvPr id="5" name="Text Placeholder 2"/>
          <p:cNvSpPr txBox="1">
            <a:spLocks/>
          </p:cNvSpPr>
          <p:nvPr/>
        </p:nvSpPr>
        <p:spPr>
          <a:xfrm>
            <a:off x="7208837" y="1897062"/>
            <a:ext cx="3810000" cy="5484812"/>
          </a:xfrm>
          <a:prstGeom prst="rect">
            <a:avLst/>
          </a:prstGeom>
        </p:spPr>
        <p:txBody>
          <a:bodyPr vert="horz" lIns="182558" tIns="146045" rIns="182558" bIns="146045" rtlCol="0">
            <a:noAutofit/>
          </a:bodyPr>
          <a:lstStyle>
            <a:lvl1pPr marL="0" indent="0" algn="l" defTabSz="912554"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2554"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274" indent="-228139" algn="l" defTabSz="912554"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8278" indent="-282009" algn="l" defTabSz="912554" rtl="0" eaLnBrk="1" latinLnBrk="0" hangingPunct="1">
              <a:spcBef>
                <a:spcPct val="20000"/>
              </a:spcBef>
              <a:buFont typeface="Arial" pitchFamily="34" charset="0"/>
              <a:buChar char="–"/>
              <a:defRPr sz="1900" kern="1200">
                <a:gradFill>
                  <a:gsLst>
                    <a:gs pos="0">
                      <a:schemeClr val="tx1"/>
                    </a:gs>
                    <a:gs pos="100000">
                      <a:schemeClr val="tx1"/>
                    </a:gs>
                  </a:gsLst>
                  <a:lin ang="5400000" scaled="0"/>
                </a:gradFill>
                <a:latin typeface="+mn-lt"/>
                <a:ea typeface="+mn-ea"/>
                <a:cs typeface="+mn-cs"/>
              </a:defRPr>
            </a:lvl4pPr>
            <a:lvl5pPr marL="1031377" indent="-293094" algn="l" defTabSz="912554"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09521"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5797"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2073"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78349" indent="-228139" algn="l" defTabSz="912554"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388334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2237" y="-84138"/>
            <a:ext cx="11400103" cy="621530"/>
          </a:xfrm>
        </p:spPr>
        <p:txBody>
          <a:bodyPr/>
          <a:lstStyle/>
          <a:p>
            <a:r>
              <a:rPr lang="en-US" dirty="0" smtClean="0"/>
              <a:t>Example - edit</a:t>
            </a:r>
            <a:endParaRPr lang="en-US" dirty="0"/>
          </a:p>
        </p:txBody>
      </p:sp>
      <p:sp>
        <p:nvSpPr>
          <p:cNvPr id="3" name="TextBox 2"/>
          <p:cNvSpPr txBox="1"/>
          <p:nvPr/>
        </p:nvSpPr>
        <p:spPr>
          <a:xfrm>
            <a:off x="350837" y="754062"/>
            <a:ext cx="6400800" cy="5693866"/>
          </a:xfrm>
          <a:prstGeom prst="rect">
            <a:avLst/>
          </a:prstGeom>
          <a:noFill/>
        </p:spPr>
        <p:txBody>
          <a:bodyPr wrap="square" rtlCol="0">
            <a:spAutoFit/>
          </a:bodyPr>
          <a:lstStyle/>
          <a:p>
            <a:endParaRPr lang="en-US" sz="2000" dirty="0"/>
          </a:p>
          <a:p>
            <a:endParaRPr lang="en-US" sz="2000" dirty="0"/>
          </a:p>
          <a:p>
            <a:pPr lvl="0" defTabSz="914400">
              <a:defRPr/>
            </a:pPr>
            <a:r>
              <a:rPr lang="en-US" dirty="0"/>
              <a:t>// WPA proves </a:t>
            </a:r>
            <a:r>
              <a:rPr lang="en-US" dirty="0" err="1"/>
              <a:t>a,b,c</a:t>
            </a:r>
            <a:r>
              <a:rPr lang="en-US" dirty="0"/>
              <a:t> not aliased </a:t>
            </a:r>
          </a:p>
          <a:p>
            <a:pPr lvl="0" defTabSz="914400">
              <a:defRPr/>
            </a:pPr>
            <a:endParaRPr lang="en-US" dirty="0"/>
          </a:p>
          <a:p>
            <a:pPr lvl="0" defTabSz="914400">
              <a:defRPr/>
            </a:pPr>
            <a:r>
              <a:rPr lang="en-US" dirty="0"/>
              <a:t>void foo(</a:t>
            </a:r>
            <a:r>
              <a:rPr lang="en-US" dirty="0" err="1"/>
              <a:t>int</a:t>
            </a:r>
            <a:r>
              <a:rPr lang="en-US" dirty="0"/>
              <a:t> * a, </a:t>
            </a:r>
            <a:r>
              <a:rPr lang="en-US" dirty="0" err="1"/>
              <a:t>int</a:t>
            </a:r>
            <a:r>
              <a:rPr lang="en-US" dirty="0"/>
              <a:t> * b, </a:t>
            </a:r>
            <a:r>
              <a:rPr lang="en-US" dirty="0" err="1"/>
              <a:t>int</a:t>
            </a:r>
            <a:r>
              <a:rPr lang="en-US" dirty="0"/>
              <a:t> * c, </a:t>
            </a:r>
            <a:r>
              <a:rPr lang="en-US" dirty="0" err="1"/>
              <a:t>int</a:t>
            </a:r>
            <a:r>
              <a:rPr lang="en-US" dirty="0"/>
              <a:t> count) {</a:t>
            </a:r>
          </a:p>
          <a:p>
            <a:pPr lvl="0" defTabSz="914400">
              <a:defRPr/>
            </a:pPr>
            <a:r>
              <a:rPr lang="en-US" dirty="0"/>
              <a:t>    for (</a:t>
            </a:r>
            <a:r>
              <a:rPr lang="en-US" dirty="0" err="1"/>
              <a:t>int</a:t>
            </a:r>
            <a:r>
              <a:rPr lang="en-US" dirty="0"/>
              <a:t> </a:t>
            </a:r>
            <a:r>
              <a:rPr lang="en-US" dirty="0" err="1"/>
              <a:t>i</a:t>
            </a:r>
            <a:r>
              <a:rPr lang="en-US" dirty="0"/>
              <a:t> = 0; </a:t>
            </a:r>
            <a:r>
              <a:rPr lang="en-US" dirty="0" err="1"/>
              <a:t>i</a:t>
            </a:r>
            <a:r>
              <a:rPr lang="en-US" dirty="0"/>
              <a:t> &lt; count; </a:t>
            </a:r>
            <a:r>
              <a:rPr lang="en-US" dirty="0" err="1"/>
              <a:t>i</a:t>
            </a:r>
            <a:r>
              <a:rPr lang="en-US" dirty="0"/>
              <a:t>++) {</a:t>
            </a:r>
          </a:p>
          <a:p>
            <a:pPr lvl="0" defTabSz="914400">
              <a:defRPr/>
            </a:pPr>
            <a:r>
              <a:rPr lang="en-US" dirty="0"/>
              <a:t>        c[</a:t>
            </a:r>
            <a:r>
              <a:rPr lang="en-US" dirty="0" err="1"/>
              <a:t>i</a:t>
            </a:r>
            <a:r>
              <a:rPr lang="en-US" dirty="0"/>
              <a:t>] = a[</a:t>
            </a:r>
            <a:r>
              <a:rPr lang="en-US" dirty="0" err="1"/>
              <a:t>i</a:t>
            </a:r>
            <a:r>
              <a:rPr lang="en-US" dirty="0"/>
              <a:t>] * b[</a:t>
            </a:r>
            <a:r>
              <a:rPr lang="en-US" dirty="0" err="1"/>
              <a:t>i</a:t>
            </a:r>
            <a:r>
              <a:rPr lang="en-US" dirty="0"/>
              <a:t>];</a:t>
            </a:r>
          </a:p>
          <a:p>
            <a:pPr lvl="0" defTabSz="914400">
              <a:defRPr/>
            </a:pPr>
            <a:r>
              <a:rPr lang="en-US" dirty="0"/>
              <a:t>    }</a:t>
            </a:r>
          </a:p>
          <a:p>
            <a:pPr lvl="0" defTabSz="914400">
              <a:defRPr/>
            </a:pPr>
            <a:r>
              <a:rPr lang="en-US" dirty="0"/>
              <a:t>}</a:t>
            </a:r>
          </a:p>
          <a:p>
            <a:endParaRPr lang="en-US" dirty="0"/>
          </a:p>
          <a:p>
            <a:r>
              <a:rPr lang="en-US" dirty="0"/>
              <a:t>// Imagine </a:t>
            </a:r>
            <a:r>
              <a:rPr lang="en-US" u="sng" dirty="0"/>
              <a:t>100,000</a:t>
            </a:r>
            <a:r>
              <a:rPr lang="en-US" dirty="0"/>
              <a:t> other un-changed functions, </a:t>
            </a:r>
            <a:r>
              <a:rPr lang="en-US" u="sng" dirty="0"/>
              <a:t>500 files</a:t>
            </a:r>
          </a:p>
          <a:p>
            <a:endParaRPr lang="en-US" dirty="0"/>
          </a:p>
          <a:p>
            <a:r>
              <a:rPr lang="en-US" dirty="0" err="1"/>
              <a:t>int</a:t>
            </a:r>
            <a:r>
              <a:rPr lang="en-US" dirty="0"/>
              <a:t> bar() </a:t>
            </a:r>
            <a:r>
              <a:rPr lang="en-US" dirty="0" smtClean="0"/>
              <a:t>{</a:t>
            </a:r>
          </a:p>
          <a:p>
            <a:endParaRPr lang="en-US" dirty="0"/>
          </a:p>
          <a:p>
            <a:r>
              <a:rPr lang="en-US" dirty="0"/>
              <a:t>    __</a:t>
            </a:r>
            <a:r>
              <a:rPr lang="en-US" dirty="0" err="1"/>
              <a:t>declspec</a:t>
            </a:r>
            <a:r>
              <a:rPr lang="en-US" dirty="0"/>
              <a:t>(align(16)) </a:t>
            </a:r>
            <a:r>
              <a:rPr lang="en-US" dirty="0" err="1"/>
              <a:t>int</a:t>
            </a:r>
            <a:r>
              <a:rPr lang="en-US" dirty="0"/>
              <a:t> a[128], b[128], c[128];</a:t>
            </a:r>
          </a:p>
          <a:p>
            <a:r>
              <a:rPr lang="en-US" dirty="0"/>
              <a:t>    foo(a, b, c, 128</a:t>
            </a:r>
            <a:r>
              <a:rPr lang="en-US" dirty="0" smtClean="0"/>
              <a:t>);</a:t>
            </a:r>
          </a:p>
          <a:p>
            <a:endParaRPr lang="en-US" dirty="0"/>
          </a:p>
          <a:p>
            <a:r>
              <a:rPr lang="en-US" dirty="0"/>
              <a:t>    // Other stuff</a:t>
            </a:r>
          </a:p>
          <a:p>
            <a:r>
              <a:rPr lang="en-US" dirty="0"/>
              <a:t>    // ...</a:t>
            </a:r>
          </a:p>
          <a:p>
            <a:r>
              <a:rPr lang="en-US" dirty="0"/>
              <a:t>}</a:t>
            </a:r>
          </a:p>
        </p:txBody>
      </p:sp>
      <p:sp>
        <p:nvSpPr>
          <p:cNvPr id="6" name="TextBox 5"/>
          <p:cNvSpPr txBox="1"/>
          <p:nvPr/>
        </p:nvSpPr>
        <p:spPr>
          <a:xfrm>
            <a:off x="9799637" y="982662"/>
            <a:ext cx="4343400" cy="1752600"/>
          </a:xfrm>
          <a:prstGeom prst="rect">
            <a:avLst/>
          </a:prstGeom>
          <a:noFill/>
        </p:spPr>
        <p:txBody>
          <a:bodyPr wrap="square" rtlCol="0">
            <a:spAutoFit/>
          </a:bodyPr>
          <a:lstStyle/>
          <a:p>
            <a:endParaRPr lang="en-US" sz="2400" dirty="0" smtClean="0">
              <a:gradFill>
                <a:gsLst>
                  <a:gs pos="0">
                    <a:schemeClr val="tx1"/>
                  </a:gs>
                  <a:gs pos="100000">
                    <a:schemeClr val="tx1"/>
                  </a:gs>
                </a:gsLst>
                <a:lin ang="5400000" scaled="0"/>
              </a:gradFill>
            </a:endParaRPr>
          </a:p>
        </p:txBody>
      </p:sp>
      <p:sp>
        <p:nvSpPr>
          <p:cNvPr id="9" name="TextBox 8"/>
          <p:cNvSpPr txBox="1"/>
          <p:nvPr/>
        </p:nvSpPr>
        <p:spPr>
          <a:xfrm>
            <a:off x="7208837" y="1744662"/>
            <a:ext cx="4191000" cy="2286000"/>
          </a:xfrm>
          <a:prstGeom prst="rect">
            <a:avLst/>
          </a:prstGeom>
          <a:noFill/>
        </p:spPr>
        <p:txBody>
          <a:bodyPr wrap="square" rtlCol="0">
            <a:spAutoFit/>
          </a:bodyPr>
          <a:lstStyle/>
          <a:p>
            <a:endParaRPr lang="en-US" sz="2400" dirty="0" smtClean="0">
              <a:gradFill>
                <a:gsLst>
                  <a:gs pos="0">
                    <a:schemeClr val="tx1"/>
                  </a:gs>
                  <a:gs pos="100000">
                    <a:schemeClr val="tx1"/>
                  </a:gs>
                </a:gsLst>
                <a:lin ang="5400000" scaled="0"/>
              </a:gradFill>
            </a:endParaRPr>
          </a:p>
        </p:txBody>
      </p:sp>
      <p:sp>
        <p:nvSpPr>
          <p:cNvPr id="11" name="TextBox 10"/>
          <p:cNvSpPr txBox="1"/>
          <p:nvPr/>
        </p:nvSpPr>
        <p:spPr>
          <a:xfrm>
            <a:off x="6904037" y="557163"/>
            <a:ext cx="6400800" cy="2954655"/>
          </a:xfrm>
          <a:prstGeom prst="rect">
            <a:avLst/>
          </a:prstGeom>
          <a:noFill/>
        </p:spPr>
        <p:txBody>
          <a:bodyPr wrap="square" rtlCol="0">
            <a:spAutoFit/>
          </a:bodyPr>
          <a:lstStyle/>
          <a:p>
            <a:endParaRPr lang="en-US" sz="2000" dirty="0"/>
          </a:p>
          <a:p>
            <a:endParaRPr lang="en-US" sz="2000" dirty="0"/>
          </a:p>
          <a:p>
            <a:pPr lvl="0" defTabSz="914400">
              <a:defRPr/>
            </a:pPr>
            <a:r>
              <a:rPr lang="en-US" dirty="0"/>
              <a:t>// WPA proves </a:t>
            </a:r>
            <a:r>
              <a:rPr lang="en-US" dirty="0" err="1"/>
              <a:t>a,b,c</a:t>
            </a:r>
            <a:r>
              <a:rPr lang="en-US" dirty="0"/>
              <a:t> not aliased </a:t>
            </a:r>
          </a:p>
          <a:p>
            <a:pPr lvl="0" defTabSz="914400">
              <a:defRPr/>
            </a:pPr>
            <a:endParaRPr lang="en-US" dirty="0"/>
          </a:p>
          <a:p>
            <a:pPr lvl="0" defTabSz="914400">
              <a:defRPr/>
            </a:pPr>
            <a:r>
              <a:rPr lang="en-US" dirty="0"/>
              <a:t>void foo(</a:t>
            </a:r>
            <a:r>
              <a:rPr lang="en-US" dirty="0" err="1"/>
              <a:t>int</a:t>
            </a:r>
            <a:r>
              <a:rPr lang="en-US" dirty="0"/>
              <a:t> * a, </a:t>
            </a:r>
            <a:r>
              <a:rPr lang="en-US" dirty="0" err="1"/>
              <a:t>int</a:t>
            </a:r>
            <a:r>
              <a:rPr lang="en-US" dirty="0"/>
              <a:t> * b, </a:t>
            </a:r>
            <a:r>
              <a:rPr lang="en-US" dirty="0" err="1"/>
              <a:t>int</a:t>
            </a:r>
            <a:r>
              <a:rPr lang="en-US" dirty="0"/>
              <a:t> * c, </a:t>
            </a:r>
            <a:r>
              <a:rPr lang="en-US" dirty="0" err="1"/>
              <a:t>int</a:t>
            </a:r>
            <a:r>
              <a:rPr lang="en-US" dirty="0"/>
              <a:t> count) {</a:t>
            </a:r>
          </a:p>
          <a:p>
            <a:pPr lvl="0" defTabSz="914400">
              <a:defRPr/>
            </a:pPr>
            <a:r>
              <a:rPr lang="en-US" dirty="0"/>
              <a:t>    for (</a:t>
            </a:r>
            <a:r>
              <a:rPr lang="en-US" dirty="0" err="1"/>
              <a:t>int</a:t>
            </a:r>
            <a:r>
              <a:rPr lang="en-US" dirty="0"/>
              <a:t> </a:t>
            </a:r>
            <a:r>
              <a:rPr lang="en-US" dirty="0" err="1"/>
              <a:t>i</a:t>
            </a:r>
            <a:r>
              <a:rPr lang="en-US" dirty="0"/>
              <a:t> = 0; </a:t>
            </a:r>
            <a:r>
              <a:rPr lang="en-US" dirty="0" err="1"/>
              <a:t>i</a:t>
            </a:r>
            <a:r>
              <a:rPr lang="en-US" dirty="0"/>
              <a:t> &lt; count; </a:t>
            </a:r>
            <a:r>
              <a:rPr lang="en-US" dirty="0" err="1"/>
              <a:t>i</a:t>
            </a:r>
            <a:r>
              <a:rPr lang="en-US" dirty="0"/>
              <a:t>++) {</a:t>
            </a:r>
          </a:p>
          <a:p>
            <a:pPr lvl="0" defTabSz="914400">
              <a:defRPr/>
            </a:pPr>
            <a:r>
              <a:rPr lang="en-US" dirty="0"/>
              <a:t>        c[</a:t>
            </a:r>
            <a:r>
              <a:rPr lang="en-US" dirty="0" err="1"/>
              <a:t>i</a:t>
            </a:r>
            <a:r>
              <a:rPr lang="en-US" dirty="0"/>
              <a:t>] = </a:t>
            </a:r>
            <a:r>
              <a:rPr lang="en-US" sz="2000" dirty="0">
                <a:solidFill>
                  <a:srgbClr val="FFC000"/>
                </a:solidFill>
              </a:rPr>
              <a:t>c</a:t>
            </a:r>
            <a:r>
              <a:rPr lang="en-US" sz="2000" dirty="0" smtClean="0">
                <a:solidFill>
                  <a:srgbClr val="FFC000"/>
                </a:solidFill>
              </a:rPr>
              <a:t>[</a:t>
            </a:r>
            <a:r>
              <a:rPr lang="en-US" sz="2000" dirty="0" err="1" smtClean="0">
                <a:solidFill>
                  <a:srgbClr val="FFC000"/>
                </a:solidFill>
              </a:rPr>
              <a:t>i</a:t>
            </a:r>
            <a:r>
              <a:rPr lang="en-US" sz="2000" dirty="0" smtClean="0">
                <a:solidFill>
                  <a:srgbClr val="FFC000"/>
                </a:solidFill>
              </a:rPr>
              <a:t>] + </a:t>
            </a:r>
            <a:r>
              <a:rPr lang="en-US" dirty="0" smtClean="0"/>
              <a:t>a[</a:t>
            </a:r>
            <a:r>
              <a:rPr lang="en-US" dirty="0" err="1" smtClean="0"/>
              <a:t>i</a:t>
            </a:r>
            <a:r>
              <a:rPr lang="en-US" dirty="0"/>
              <a:t>] * b[</a:t>
            </a:r>
            <a:r>
              <a:rPr lang="en-US" dirty="0" err="1"/>
              <a:t>i</a:t>
            </a:r>
            <a:r>
              <a:rPr lang="en-US" dirty="0"/>
              <a:t>];</a:t>
            </a:r>
          </a:p>
          <a:p>
            <a:pPr lvl="0" defTabSz="914400">
              <a:defRPr/>
            </a:pPr>
            <a:r>
              <a:rPr lang="en-US" dirty="0"/>
              <a:t>    }</a:t>
            </a:r>
          </a:p>
          <a:p>
            <a:pPr lvl="0" defTabSz="914400">
              <a:defRPr/>
            </a:pPr>
            <a:r>
              <a:rPr lang="en-US" dirty="0"/>
              <a:t>}</a:t>
            </a:r>
          </a:p>
          <a:p>
            <a:endParaRPr lang="en-US" dirty="0"/>
          </a:p>
        </p:txBody>
      </p:sp>
      <p:sp>
        <p:nvSpPr>
          <p:cNvPr id="12" name="TextBox 11"/>
          <p:cNvSpPr txBox="1"/>
          <p:nvPr/>
        </p:nvSpPr>
        <p:spPr>
          <a:xfrm>
            <a:off x="5875337" y="5312712"/>
            <a:ext cx="6858000" cy="1015663"/>
          </a:xfrm>
          <a:prstGeom prst="rect">
            <a:avLst/>
          </a:prstGeom>
          <a:noFill/>
        </p:spPr>
        <p:txBody>
          <a:bodyPr wrap="square" rtlCol="0">
            <a:spAutoFit/>
          </a:bodyPr>
          <a:lstStyle/>
          <a:p>
            <a:endParaRPr lang="en-US" sz="2400" dirty="0" smtClean="0">
              <a:gradFill>
                <a:gsLst>
                  <a:gs pos="0">
                    <a:schemeClr val="tx1"/>
                  </a:gs>
                  <a:gs pos="100000">
                    <a:schemeClr val="tx1"/>
                  </a:gs>
                </a:gsLst>
                <a:lin ang="5400000" scaled="0"/>
              </a:gradFill>
            </a:endParaRPr>
          </a:p>
          <a:p>
            <a:r>
              <a:rPr lang="en-US" sz="3600" b="1" i="1" dirty="0" smtClean="0">
                <a:solidFill>
                  <a:srgbClr val="FF0000"/>
                </a:solidFill>
              </a:rPr>
              <a:t>Only 1 function recompiled !!</a:t>
            </a:r>
          </a:p>
        </p:txBody>
      </p:sp>
    </p:spTree>
    <p:custDataLst>
      <p:tags r:id="rId1"/>
    </p:custDataLst>
    <p:extLst>
      <p:ext uri="{BB962C8B-B14F-4D97-AF65-F5344CB8AC3E}">
        <p14:creationId xmlns:p14="http://schemas.microsoft.com/office/powerpoint/2010/main" val="58694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anim calcmode="lin" valueType="num">
                                      <p:cBhvr additive="base">
                                        <p:cTn id="1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4" end="14"/>
                                            </p:txEl>
                                          </p:spTgt>
                                        </p:tgtEl>
                                        <p:attrNameLst>
                                          <p:attrName>style.visibility</p:attrName>
                                        </p:attrNameLst>
                                      </p:cBhvr>
                                      <p:to>
                                        <p:strVal val="visible"/>
                                      </p:to>
                                    </p:set>
                                    <p:anim calcmode="lin" valueType="num">
                                      <p:cBhvr additive="base">
                                        <p:cTn id="1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anim calcmode="lin" valueType="num">
                                      <p:cBhvr additive="base">
                                        <p:cTn id="1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7" end="17"/>
                                            </p:txEl>
                                          </p:spTgt>
                                        </p:tgtEl>
                                        <p:attrNameLst>
                                          <p:attrName>style.visibility</p:attrName>
                                        </p:attrNameLst>
                                      </p:cBhvr>
                                      <p:to>
                                        <p:strVal val="visible"/>
                                      </p:to>
                                    </p:set>
                                    <p:anim calcmode="lin" valueType="num">
                                      <p:cBhvr additive="base">
                                        <p:cTn id="2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8" end="18"/>
                                            </p:txEl>
                                          </p:spTgt>
                                        </p:tgtEl>
                                        <p:attrNameLst>
                                          <p:attrName>style.visibility</p:attrName>
                                        </p:attrNameLst>
                                      </p:cBhvr>
                                      <p:to>
                                        <p:strVal val="visible"/>
                                      </p:to>
                                    </p:set>
                                    <p:anim calcmode="lin" valueType="num">
                                      <p:cBhvr additive="base">
                                        <p:cTn id="27"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8" end="1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9" end="19"/>
                                            </p:txEl>
                                          </p:spTgt>
                                        </p:tgtEl>
                                        <p:attrNameLst>
                                          <p:attrName>style.visibility</p:attrName>
                                        </p:attrNameLst>
                                      </p:cBhvr>
                                      <p:to>
                                        <p:strVal val="visible"/>
                                      </p:to>
                                    </p:set>
                                    <p:anim calcmode="lin" valueType="num">
                                      <p:cBhvr additive="base">
                                        <p:cTn id="31"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 calcmode="lin" valueType="num">
                                      <p:cBhvr additive="base">
                                        <p:cTn id="3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 calcmode="lin" valueType="num">
                                      <p:cBhvr additive="base">
                                        <p:cTn id="4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anim calcmode="lin" valueType="num">
                                      <p:cBhvr additive="base">
                                        <p:cTn id="4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
                                            <p:txEl>
                                              <p:pRg st="7" end="7"/>
                                            </p:txEl>
                                          </p:spTgt>
                                        </p:tgtEl>
                                        <p:attrNameLst>
                                          <p:attrName>style.visibility</p:attrName>
                                        </p:attrNameLst>
                                      </p:cBhvr>
                                      <p:to>
                                        <p:strVal val="visible"/>
                                      </p:to>
                                    </p:set>
                                    <p:anim calcmode="lin" valueType="num">
                                      <p:cBhvr additive="base">
                                        <p:cTn id="5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
                                            <p:txEl>
                                              <p:pRg st="8" end="8"/>
                                            </p:txEl>
                                          </p:spTgt>
                                        </p:tgtEl>
                                        <p:attrNameLst>
                                          <p:attrName>style.visibility</p:attrName>
                                        </p:attrNameLst>
                                      </p:cBhvr>
                                      <p:to>
                                        <p:strVal val="visible"/>
                                      </p:to>
                                    </p:set>
                                    <p:anim calcmode="lin" valueType="num">
                                      <p:cBhvr additive="base">
                                        <p:cTn id="5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5035" y="154177"/>
            <a:ext cx="11400103" cy="621530"/>
          </a:xfrm>
        </p:spPr>
        <p:txBody>
          <a:bodyPr/>
          <a:lstStyle/>
          <a:p>
            <a:r>
              <a:rPr lang="en-US" dirty="0" smtClean="0"/>
              <a:t>Incremental build - workflow</a:t>
            </a:r>
            <a:endParaRPr lang="en-US" dirty="0"/>
          </a:p>
        </p:txBody>
      </p:sp>
      <p:sp>
        <p:nvSpPr>
          <p:cNvPr id="7" name="Bent-Up Arrow 6"/>
          <p:cNvSpPr/>
          <p:nvPr/>
        </p:nvSpPr>
        <p:spPr>
          <a:xfrm rot="5400000">
            <a:off x="2454451" y="2651006"/>
            <a:ext cx="503714" cy="529830"/>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7"/>
          <p:cNvSpPr/>
          <p:nvPr/>
        </p:nvSpPr>
        <p:spPr>
          <a:xfrm>
            <a:off x="2136887" y="1820863"/>
            <a:ext cx="894500" cy="82685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89122" rIns="62174" bIns="175647" numCol="1" spcCol="1270" anchor="ctr" anchorCtr="0">
            <a:noAutofit/>
          </a:bodyPr>
          <a:lstStyle/>
          <a:p>
            <a:pPr algn="ctr" defTabSz="725353">
              <a:lnSpc>
                <a:spcPct val="90000"/>
              </a:lnSpc>
              <a:spcBef>
                <a:spcPct val="0"/>
              </a:spcBef>
              <a:spcAft>
                <a:spcPct val="35000"/>
              </a:spcAft>
            </a:pPr>
            <a:r>
              <a:rPr lang="en-US" sz="1632" dirty="0"/>
              <a:t>CIL</a:t>
            </a:r>
          </a:p>
        </p:txBody>
      </p:sp>
      <p:sp>
        <p:nvSpPr>
          <p:cNvPr id="9" name="Rectangle 8"/>
          <p:cNvSpPr/>
          <p:nvPr/>
        </p:nvSpPr>
        <p:spPr>
          <a:xfrm>
            <a:off x="4673192" y="1980836"/>
            <a:ext cx="752991" cy="553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Bent-Up Arrow 9"/>
          <p:cNvSpPr/>
          <p:nvPr/>
        </p:nvSpPr>
        <p:spPr>
          <a:xfrm rot="5400000">
            <a:off x="3414259" y="3478689"/>
            <a:ext cx="581548" cy="66207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4073447" y="3596666"/>
            <a:ext cx="964311" cy="685258"/>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90593" rIns="62174" bIns="176383" numCol="1" spcCol="1270" anchor="ctr" anchorCtr="0">
            <a:noAutofit/>
          </a:bodyPr>
          <a:lstStyle/>
          <a:p>
            <a:pPr algn="ctr" defTabSz="725353">
              <a:lnSpc>
                <a:spcPct val="90000"/>
              </a:lnSpc>
              <a:spcBef>
                <a:spcPct val="0"/>
              </a:spcBef>
              <a:spcAft>
                <a:spcPct val="35000"/>
              </a:spcAft>
            </a:pPr>
            <a:r>
              <a:rPr lang="en-US" sz="1632" dirty="0"/>
              <a:t>.</a:t>
            </a:r>
            <a:r>
              <a:rPr lang="en-US" sz="1632" dirty="0" err="1"/>
              <a:t>obj</a:t>
            </a:r>
            <a:endParaRPr lang="en-US" sz="1632" dirty="0"/>
          </a:p>
        </p:txBody>
      </p:sp>
      <p:sp>
        <p:nvSpPr>
          <p:cNvPr id="14" name="Freeform 13"/>
          <p:cNvSpPr/>
          <p:nvPr/>
        </p:nvSpPr>
        <p:spPr>
          <a:xfrm>
            <a:off x="3063131" y="2741778"/>
            <a:ext cx="946004" cy="714327"/>
          </a:xfrm>
          <a:custGeom>
            <a:avLst/>
            <a:gdLst>
              <a:gd name="connsiteX0" fmla="*/ 0 w 927539"/>
              <a:gd name="connsiteY0" fmla="*/ 116754 h 700384"/>
              <a:gd name="connsiteX1" fmla="*/ 116754 w 927539"/>
              <a:gd name="connsiteY1" fmla="*/ 0 h 700384"/>
              <a:gd name="connsiteX2" fmla="*/ 810785 w 927539"/>
              <a:gd name="connsiteY2" fmla="*/ 0 h 700384"/>
              <a:gd name="connsiteX3" fmla="*/ 927539 w 927539"/>
              <a:gd name="connsiteY3" fmla="*/ 116754 h 700384"/>
              <a:gd name="connsiteX4" fmla="*/ 927539 w 927539"/>
              <a:gd name="connsiteY4" fmla="*/ 583630 h 700384"/>
              <a:gd name="connsiteX5" fmla="*/ 810785 w 927539"/>
              <a:gd name="connsiteY5" fmla="*/ 700384 h 700384"/>
              <a:gd name="connsiteX6" fmla="*/ 116754 w 927539"/>
              <a:gd name="connsiteY6" fmla="*/ 700384 h 700384"/>
              <a:gd name="connsiteX7" fmla="*/ 0 w 927539"/>
              <a:gd name="connsiteY7" fmla="*/ 583630 h 700384"/>
              <a:gd name="connsiteX8" fmla="*/ 0 w 927539"/>
              <a:gd name="connsiteY8" fmla="*/ 116754 h 70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539" h="700384">
                <a:moveTo>
                  <a:pt x="0" y="116754"/>
                </a:moveTo>
                <a:cubicBezTo>
                  <a:pt x="0" y="52273"/>
                  <a:pt x="52273" y="0"/>
                  <a:pt x="116754" y="0"/>
                </a:cubicBezTo>
                <a:lnTo>
                  <a:pt x="810785" y="0"/>
                </a:lnTo>
                <a:cubicBezTo>
                  <a:pt x="875266" y="0"/>
                  <a:pt x="927539" y="52273"/>
                  <a:pt x="927539" y="116754"/>
                </a:cubicBezTo>
                <a:lnTo>
                  <a:pt x="927539" y="583630"/>
                </a:lnTo>
                <a:cubicBezTo>
                  <a:pt x="927539" y="648111"/>
                  <a:pt x="875266" y="700384"/>
                  <a:pt x="810785" y="700384"/>
                </a:cubicBezTo>
                <a:lnTo>
                  <a:pt x="116754" y="700384"/>
                </a:lnTo>
                <a:cubicBezTo>
                  <a:pt x="52273" y="700384"/>
                  <a:pt x="0" y="648111"/>
                  <a:pt x="0" y="583630"/>
                </a:cubicBezTo>
                <a:lnTo>
                  <a:pt x="0" y="11675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050" tIns="97050" rIns="97050" bIns="97050" numCol="1" spcCol="1270" anchor="ctr" anchorCtr="0">
            <a:noAutofit/>
          </a:bodyPr>
          <a:lstStyle/>
          <a:p>
            <a:pPr algn="ctr" defTabSz="725353">
              <a:lnSpc>
                <a:spcPct val="90000"/>
              </a:lnSpc>
              <a:spcBef>
                <a:spcPct val="0"/>
              </a:spcBef>
              <a:spcAft>
                <a:spcPct val="35000"/>
              </a:spcAft>
            </a:pPr>
            <a:r>
              <a:rPr lang="en-US" sz="1632" dirty="0"/>
              <a:t>c2.dll</a:t>
            </a:r>
          </a:p>
        </p:txBody>
      </p:sp>
      <p:sp>
        <p:nvSpPr>
          <p:cNvPr id="15" name="Rectangle 14"/>
          <p:cNvSpPr/>
          <p:nvPr/>
        </p:nvSpPr>
        <p:spPr>
          <a:xfrm>
            <a:off x="6321908" y="3495997"/>
            <a:ext cx="712021" cy="553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ight Arrow 15"/>
          <p:cNvSpPr/>
          <p:nvPr/>
        </p:nvSpPr>
        <p:spPr>
          <a:xfrm rot="5400000">
            <a:off x="4299197" y="4381239"/>
            <a:ext cx="437121" cy="422316"/>
          </a:xfrm>
          <a:prstGeom prst="right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Rectangle 17"/>
          <p:cNvSpPr/>
          <p:nvPr/>
        </p:nvSpPr>
        <p:spPr>
          <a:xfrm>
            <a:off x="7139639" y="4151779"/>
            <a:ext cx="712021" cy="553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Bent-Up Arrow 18"/>
          <p:cNvSpPr/>
          <p:nvPr/>
        </p:nvSpPr>
        <p:spPr>
          <a:xfrm rot="5400000">
            <a:off x="4424580" y="5499328"/>
            <a:ext cx="581548" cy="66207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4073451" y="4840138"/>
            <a:ext cx="978986" cy="685258"/>
          </a:xfrm>
          <a:custGeom>
            <a:avLst/>
            <a:gdLst>
              <a:gd name="connsiteX0" fmla="*/ 0 w 959877"/>
              <a:gd name="connsiteY0" fmla="*/ 112003 h 671883"/>
              <a:gd name="connsiteX1" fmla="*/ 112003 w 959877"/>
              <a:gd name="connsiteY1" fmla="*/ 0 h 671883"/>
              <a:gd name="connsiteX2" fmla="*/ 847874 w 959877"/>
              <a:gd name="connsiteY2" fmla="*/ 0 h 671883"/>
              <a:gd name="connsiteX3" fmla="*/ 959877 w 959877"/>
              <a:gd name="connsiteY3" fmla="*/ 112003 h 671883"/>
              <a:gd name="connsiteX4" fmla="*/ 959877 w 959877"/>
              <a:gd name="connsiteY4" fmla="*/ 559880 h 671883"/>
              <a:gd name="connsiteX5" fmla="*/ 847874 w 959877"/>
              <a:gd name="connsiteY5" fmla="*/ 671883 h 671883"/>
              <a:gd name="connsiteX6" fmla="*/ 112003 w 959877"/>
              <a:gd name="connsiteY6" fmla="*/ 671883 h 671883"/>
              <a:gd name="connsiteX7" fmla="*/ 0 w 959877"/>
              <a:gd name="connsiteY7" fmla="*/ 559880 h 671883"/>
              <a:gd name="connsiteX8" fmla="*/ 0 w 959877"/>
              <a:gd name="connsiteY8" fmla="*/ 112003 h 67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877" h="671883">
                <a:moveTo>
                  <a:pt x="0" y="112003"/>
                </a:moveTo>
                <a:cubicBezTo>
                  <a:pt x="0" y="50145"/>
                  <a:pt x="50145" y="0"/>
                  <a:pt x="112003" y="0"/>
                </a:cubicBezTo>
                <a:lnTo>
                  <a:pt x="847874" y="0"/>
                </a:lnTo>
                <a:cubicBezTo>
                  <a:pt x="909732" y="0"/>
                  <a:pt x="959877" y="50145"/>
                  <a:pt x="959877" y="112003"/>
                </a:cubicBezTo>
                <a:lnTo>
                  <a:pt x="959877" y="559880"/>
                </a:lnTo>
                <a:cubicBezTo>
                  <a:pt x="959877" y="621738"/>
                  <a:pt x="909732" y="671883"/>
                  <a:pt x="847874" y="671883"/>
                </a:cubicBezTo>
                <a:lnTo>
                  <a:pt x="112003" y="671883"/>
                </a:lnTo>
                <a:cubicBezTo>
                  <a:pt x="50145" y="671883"/>
                  <a:pt x="0" y="621738"/>
                  <a:pt x="0" y="559880"/>
                </a:cubicBezTo>
                <a:lnTo>
                  <a:pt x="0" y="1120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32" tIns="95632" rIns="95632" bIns="95632" numCol="1" spcCol="1270" anchor="ctr" anchorCtr="0">
            <a:noAutofit/>
          </a:bodyPr>
          <a:lstStyle/>
          <a:p>
            <a:pPr algn="ctr" defTabSz="725353">
              <a:lnSpc>
                <a:spcPct val="90000"/>
              </a:lnSpc>
              <a:spcBef>
                <a:spcPct val="0"/>
              </a:spcBef>
              <a:spcAft>
                <a:spcPct val="35000"/>
              </a:spcAft>
            </a:pPr>
            <a:r>
              <a:rPr lang="en-US" sz="1632" dirty="0"/>
              <a:t>link.exe</a:t>
            </a:r>
          </a:p>
        </p:txBody>
      </p:sp>
      <p:sp>
        <p:nvSpPr>
          <p:cNvPr id="21" name="Rectangle 20"/>
          <p:cNvSpPr/>
          <p:nvPr/>
        </p:nvSpPr>
        <p:spPr>
          <a:xfrm>
            <a:off x="7940878" y="4849337"/>
            <a:ext cx="712021" cy="553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Freeform 21"/>
          <p:cNvSpPr/>
          <p:nvPr/>
        </p:nvSpPr>
        <p:spPr>
          <a:xfrm>
            <a:off x="5083773" y="5539589"/>
            <a:ext cx="978986" cy="685258"/>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90593" rIns="62174" bIns="176383" numCol="1" spcCol="1270" anchor="ctr" anchorCtr="0">
            <a:noAutofit/>
          </a:bodyPr>
          <a:lstStyle/>
          <a:p>
            <a:pPr algn="ctr" defTabSz="725353">
              <a:lnSpc>
                <a:spcPct val="90000"/>
              </a:lnSpc>
              <a:spcBef>
                <a:spcPct val="0"/>
              </a:spcBef>
              <a:spcAft>
                <a:spcPct val="35000"/>
              </a:spcAft>
            </a:pPr>
            <a:r>
              <a:rPr lang="en-US" sz="1632" dirty="0"/>
              <a:t>exe/</a:t>
            </a:r>
            <a:r>
              <a:rPr lang="en-US" sz="1632" dirty="0" err="1"/>
              <a:t>dll</a:t>
            </a:r>
            <a:endParaRPr lang="en-US" sz="1632" dirty="0"/>
          </a:p>
        </p:txBody>
      </p:sp>
      <p:sp>
        <p:nvSpPr>
          <p:cNvPr id="56" name="TextBox 55"/>
          <p:cNvSpPr txBox="1"/>
          <p:nvPr/>
        </p:nvSpPr>
        <p:spPr>
          <a:xfrm>
            <a:off x="3373996" y="2098357"/>
            <a:ext cx="1299196" cy="414353"/>
          </a:xfrm>
          <a:prstGeom prst="rect">
            <a:avLst/>
          </a:prstGeom>
          <a:noFill/>
        </p:spPr>
        <p:txBody>
          <a:bodyPr wrap="square" rtlCol="0">
            <a:spAutoFit/>
          </a:bodyPr>
          <a:lstStyle/>
          <a:p>
            <a:r>
              <a:rPr lang="en-US" sz="2040" dirty="0">
                <a:latin typeface="Calibri" panose="020F0502020204030204" pitchFamily="34" charset="0"/>
              </a:rPr>
              <a:t>Full Build</a:t>
            </a:r>
          </a:p>
        </p:txBody>
      </p:sp>
      <p:sp>
        <p:nvSpPr>
          <p:cNvPr id="57" name="TextBox 56"/>
          <p:cNvSpPr txBox="1"/>
          <p:nvPr/>
        </p:nvSpPr>
        <p:spPr>
          <a:xfrm>
            <a:off x="7256960" y="2118949"/>
            <a:ext cx="2217992" cy="414353"/>
          </a:xfrm>
          <a:prstGeom prst="rect">
            <a:avLst/>
          </a:prstGeom>
          <a:noFill/>
        </p:spPr>
        <p:txBody>
          <a:bodyPr wrap="square" rtlCol="0">
            <a:spAutoFit/>
          </a:bodyPr>
          <a:lstStyle/>
          <a:p>
            <a:r>
              <a:rPr lang="en-US" sz="2040" dirty="0">
                <a:latin typeface="Calibri" panose="020F0502020204030204" pitchFamily="34" charset="0"/>
                <a:cs typeface="Calibri" panose="020F0502020204030204" pitchFamily="34" charset="0"/>
              </a:rPr>
              <a:t>Incremental Build</a:t>
            </a:r>
          </a:p>
        </p:txBody>
      </p:sp>
      <p:grpSp>
        <p:nvGrpSpPr>
          <p:cNvPr id="4" name="Group 3"/>
          <p:cNvGrpSpPr/>
          <p:nvPr/>
        </p:nvGrpSpPr>
        <p:grpSpPr>
          <a:xfrm>
            <a:off x="2176956" y="1744662"/>
            <a:ext cx="10324143" cy="4901146"/>
            <a:chOff x="2176956" y="1744662"/>
            <a:chExt cx="10324143" cy="4901146"/>
          </a:xfrm>
        </p:grpSpPr>
        <p:sp>
          <p:nvSpPr>
            <p:cNvPr id="13" name="Up Arrow 12"/>
            <p:cNvSpPr/>
            <p:nvPr/>
          </p:nvSpPr>
          <p:spPr>
            <a:xfrm rot="5400000">
              <a:off x="4277868" y="2692793"/>
              <a:ext cx="368334" cy="777169"/>
            </a:xfrm>
            <a:prstGeom prst="up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8" name="Right Arrow 57"/>
            <p:cNvSpPr/>
            <p:nvPr/>
          </p:nvSpPr>
          <p:spPr>
            <a:xfrm>
              <a:off x="5985087" y="3113638"/>
              <a:ext cx="855305" cy="228209"/>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9" name="TextBox 58"/>
            <p:cNvSpPr txBox="1"/>
            <p:nvPr/>
          </p:nvSpPr>
          <p:spPr>
            <a:xfrm>
              <a:off x="2176956" y="6239543"/>
              <a:ext cx="4255380" cy="406265"/>
            </a:xfrm>
            <a:prstGeom prst="rect">
              <a:avLst/>
            </a:prstGeom>
            <a:noFill/>
          </p:spPr>
          <p:txBody>
            <a:bodyPr wrap="square" rtlCol="0">
              <a:spAutoFit/>
            </a:bodyPr>
            <a:lstStyle/>
            <a:p>
              <a:r>
                <a:rPr lang="en-US" sz="2040" dirty="0">
                  <a:latin typeface="Calibri" panose="020F0502020204030204" pitchFamily="34" charset="0"/>
                </a:rPr>
                <a:t>IPDB = Incremental Program Database</a:t>
              </a:r>
            </a:p>
          </p:txBody>
        </p:sp>
        <p:sp>
          <p:nvSpPr>
            <p:cNvPr id="17" name="Freeform 16"/>
            <p:cNvSpPr/>
            <p:nvPr/>
          </p:nvSpPr>
          <p:spPr>
            <a:xfrm>
              <a:off x="4906845" y="2747581"/>
              <a:ext cx="978986" cy="685258"/>
            </a:xfrm>
            <a:custGeom>
              <a:avLst/>
              <a:gdLst>
                <a:gd name="connsiteX0" fmla="*/ 0 w 959877"/>
                <a:gd name="connsiteY0" fmla="*/ 112003 h 671883"/>
                <a:gd name="connsiteX1" fmla="*/ 112003 w 959877"/>
                <a:gd name="connsiteY1" fmla="*/ 0 h 671883"/>
                <a:gd name="connsiteX2" fmla="*/ 847874 w 959877"/>
                <a:gd name="connsiteY2" fmla="*/ 0 h 671883"/>
                <a:gd name="connsiteX3" fmla="*/ 959877 w 959877"/>
                <a:gd name="connsiteY3" fmla="*/ 112003 h 671883"/>
                <a:gd name="connsiteX4" fmla="*/ 959877 w 959877"/>
                <a:gd name="connsiteY4" fmla="*/ 559880 h 671883"/>
                <a:gd name="connsiteX5" fmla="*/ 847874 w 959877"/>
                <a:gd name="connsiteY5" fmla="*/ 671883 h 671883"/>
                <a:gd name="connsiteX6" fmla="*/ 112003 w 959877"/>
                <a:gd name="connsiteY6" fmla="*/ 671883 h 671883"/>
                <a:gd name="connsiteX7" fmla="*/ 0 w 959877"/>
                <a:gd name="connsiteY7" fmla="*/ 559880 h 671883"/>
                <a:gd name="connsiteX8" fmla="*/ 0 w 959877"/>
                <a:gd name="connsiteY8" fmla="*/ 112003 h 67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877" h="671883">
                  <a:moveTo>
                    <a:pt x="0" y="112003"/>
                  </a:moveTo>
                  <a:cubicBezTo>
                    <a:pt x="0" y="50145"/>
                    <a:pt x="50145" y="0"/>
                    <a:pt x="112003" y="0"/>
                  </a:cubicBezTo>
                  <a:lnTo>
                    <a:pt x="847874" y="0"/>
                  </a:lnTo>
                  <a:cubicBezTo>
                    <a:pt x="909732" y="0"/>
                    <a:pt x="959877" y="50145"/>
                    <a:pt x="959877" y="112003"/>
                  </a:cubicBezTo>
                  <a:lnTo>
                    <a:pt x="959877" y="559880"/>
                  </a:lnTo>
                  <a:cubicBezTo>
                    <a:pt x="959877" y="621738"/>
                    <a:pt x="909732" y="671883"/>
                    <a:pt x="847874" y="671883"/>
                  </a:cubicBezTo>
                  <a:lnTo>
                    <a:pt x="112003" y="671883"/>
                  </a:lnTo>
                  <a:cubicBezTo>
                    <a:pt x="50145" y="671883"/>
                    <a:pt x="0" y="621738"/>
                    <a:pt x="0" y="559880"/>
                  </a:cubicBezTo>
                  <a:lnTo>
                    <a:pt x="0" y="11200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632" tIns="95632" rIns="95632" bIns="95632" numCol="1" spcCol="1270" anchor="ctr" anchorCtr="0">
              <a:noAutofit/>
            </a:bodyPr>
            <a:lstStyle/>
            <a:p>
              <a:pPr algn="ctr" defTabSz="725353">
                <a:lnSpc>
                  <a:spcPct val="90000"/>
                </a:lnSpc>
                <a:spcBef>
                  <a:spcPct val="0"/>
                </a:spcBef>
                <a:spcAft>
                  <a:spcPct val="35000"/>
                </a:spcAft>
              </a:pPr>
              <a:r>
                <a:rPr lang="en-US" sz="1632" dirty="0"/>
                <a:t>IPDB</a:t>
              </a:r>
            </a:p>
          </p:txBody>
        </p:sp>
        <p:grpSp>
          <p:nvGrpSpPr>
            <p:cNvPr id="40" name="Group 39"/>
            <p:cNvGrpSpPr/>
            <p:nvPr/>
          </p:nvGrpSpPr>
          <p:grpSpPr>
            <a:xfrm>
              <a:off x="5985087" y="1744662"/>
              <a:ext cx="6516012" cy="4477793"/>
              <a:chOff x="539635" y="1674936"/>
              <a:chExt cx="6388827" cy="4390392"/>
            </a:xfrm>
          </p:grpSpPr>
          <p:sp>
            <p:nvSpPr>
              <p:cNvPr id="41" name="Bent-Up Arrow 40"/>
              <p:cNvSpPr/>
              <p:nvPr/>
            </p:nvSpPr>
            <p:spPr>
              <a:xfrm rot="5400000">
                <a:off x="889028" y="2539970"/>
                <a:ext cx="417828" cy="519488"/>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2" name="Freeform 41"/>
              <p:cNvSpPr/>
              <p:nvPr/>
            </p:nvSpPr>
            <p:spPr>
              <a:xfrm>
                <a:off x="539635" y="1674936"/>
                <a:ext cx="877040" cy="899834"/>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89122" rIns="62174" bIns="175647" numCol="1" spcCol="1270" anchor="ctr" anchorCtr="0">
                <a:noAutofit/>
              </a:bodyPr>
              <a:lstStyle/>
              <a:p>
                <a:pPr algn="ctr" defTabSz="725353">
                  <a:lnSpc>
                    <a:spcPct val="90000"/>
                  </a:lnSpc>
                  <a:spcBef>
                    <a:spcPct val="0"/>
                  </a:spcBef>
                  <a:spcAft>
                    <a:spcPct val="35000"/>
                  </a:spcAft>
                </a:pPr>
                <a:endParaRPr lang="en-US" sz="1632" dirty="0" smtClean="0"/>
              </a:p>
              <a:p>
                <a:pPr algn="ctr" defTabSz="725353">
                  <a:lnSpc>
                    <a:spcPct val="90000"/>
                  </a:lnSpc>
                  <a:spcBef>
                    <a:spcPct val="0"/>
                  </a:spcBef>
                  <a:spcAft>
                    <a:spcPct val="35000"/>
                  </a:spcAft>
                </a:pPr>
                <a:r>
                  <a:rPr lang="en-US" sz="1400" dirty="0" smtClean="0"/>
                  <a:t>Edited</a:t>
                </a:r>
                <a:endParaRPr lang="en-US" sz="1400" dirty="0"/>
              </a:p>
              <a:p>
                <a:pPr algn="ctr" defTabSz="725353">
                  <a:lnSpc>
                    <a:spcPct val="90000"/>
                  </a:lnSpc>
                  <a:spcBef>
                    <a:spcPct val="0"/>
                  </a:spcBef>
                  <a:spcAft>
                    <a:spcPct val="35000"/>
                  </a:spcAft>
                </a:pPr>
                <a:r>
                  <a:rPr lang="en-US" sz="1400" dirty="0"/>
                  <a:t>CIL</a:t>
                </a:r>
              </a:p>
            </p:txBody>
          </p:sp>
          <p:sp>
            <p:nvSpPr>
              <p:cNvPr id="43" name="Rectangle 42"/>
              <p:cNvSpPr/>
              <p:nvPr/>
            </p:nvSpPr>
            <p:spPr>
              <a:xfrm>
                <a:off x="3026434" y="1920908"/>
                <a:ext cx="738293" cy="5430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Bent-Up Arrow 43"/>
              <p:cNvSpPr/>
              <p:nvPr/>
            </p:nvSpPr>
            <p:spPr>
              <a:xfrm rot="5400000">
                <a:off x="1917717" y="3423663"/>
                <a:ext cx="570197" cy="649150"/>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5" name="Freeform 44"/>
              <p:cNvSpPr/>
              <p:nvPr/>
            </p:nvSpPr>
            <p:spPr>
              <a:xfrm>
                <a:off x="2553688" y="3511413"/>
                <a:ext cx="945489" cy="671883"/>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90593" rIns="62174" bIns="176383" numCol="1" spcCol="1270" anchor="ctr" anchorCtr="0">
                <a:noAutofit/>
              </a:bodyPr>
              <a:lstStyle/>
              <a:p>
                <a:pPr algn="ctr" defTabSz="725353">
                  <a:lnSpc>
                    <a:spcPct val="90000"/>
                  </a:lnSpc>
                  <a:spcBef>
                    <a:spcPct val="0"/>
                  </a:spcBef>
                  <a:spcAft>
                    <a:spcPct val="35000"/>
                  </a:spcAft>
                </a:pPr>
                <a:r>
                  <a:rPr lang="en-US" sz="1632" dirty="0"/>
                  <a:t>.</a:t>
                </a:r>
                <a:r>
                  <a:rPr lang="en-US" sz="1632" dirty="0" err="1"/>
                  <a:t>obj</a:t>
                </a:r>
                <a:endParaRPr lang="en-US" sz="1632" dirty="0"/>
              </a:p>
            </p:txBody>
          </p:sp>
          <p:sp>
            <p:nvSpPr>
              <p:cNvPr id="46" name="Up Arrow 45"/>
              <p:cNvSpPr/>
              <p:nvPr/>
            </p:nvSpPr>
            <p:spPr>
              <a:xfrm rot="5400000">
                <a:off x="2638827" y="2618969"/>
                <a:ext cx="361145" cy="762000"/>
              </a:xfrm>
              <a:prstGeom prst="up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7" name="Freeform 46"/>
              <p:cNvSpPr/>
              <p:nvPr/>
            </p:nvSpPr>
            <p:spPr>
              <a:xfrm>
                <a:off x="1447800" y="2666998"/>
                <a:ext cx="927539" cy="700384"/>
              </a:xfrm>
              <a:custGeom>
                <a:avLst/>
                <a:gdLst>
                  <a:gd name="connsiteX0" fmla="*/ 0 w 927539"/>
                  <a:gd name="connsiteY0" fmla="*/ 116754 h 700384"/>
                  <a:gd name="connsiteX1" fmla="*/ 116754 w 927539"/>
                  <a:gd name="connsiteY1" fmla="*/ 0 h 700384"/>
                  <a:gd name="connsiteX2" fmla="*/ 810785 w 927539"/>
                  <a:gd name="connsiteY2" fmla="*/ 0 h 700384"/>
                  <a:gd name="connsiteX3" fmla="*/ 927539 w 927539"/>
                  <a:gd name="connsiteY3" fmla="*/ 116754 h 700384"/>
                  <a:gd name="connsiteX4" fmla="*/ 927539 w 927539"/>
                  <a:gd name="connsiteY4" fmla="*/ 583630 h 700384"/>
                  <a:gd name="connsiteX5" fmla="*/ 810785 w 927539"/>
                  <a:gd name="connsiteY5" fmla="*/ 700384 h 700384"/>
                  <a:gd name="connsiteX6" fmla="*/ 116754 w 927539"/>
                  <a:gd name="connsiteY6" fmla="*/ 700384 h 700384"/>
                  <a:gd name="connsiteX7" fmla="*/ 0 w 927539"/>
                  <a:gd name="connsiteY7" fmla="*/ 583630 h 700384"/>
                  <a:gd name="connsiteX8" fmla="*/ 0 w 927539"/>
                  <a:gd name="connsiteY8" fmla="*/ 116754 h 70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539" h="700384">
                    <a:moveTo>
                      <a:pt x="0" y="116754"/>
                    </a:moveTo>
                    <a:cubicBezTo>
                      <a:pt x="0" y="52273"/>
                      <a:pt x="52273" y="0"/>
                      <a:pt x="116754" y="0"/>
                    </a:cubicBezTo>
                    <a:lnTo>
                      <a:pt x="810785" y="0"/>
                    </a:lnTo>
                    <a:cubicBezTo>
                      <a:pt x="875266" y="0"/>
                      <a:pt x="927539" y="52273"/>
                      <a:pt x="927539" y="116754"/>
                    </a:cubicBezTo>
                    <a:lnTo>
                      <a:pt x="927539" y="583630"/>
                    </a:lnTo>
                    <a:cubicBezTo>
                      <a:pt x="927539" y="648111"/>
                      <a:pt x="875266" y="700384"/>
                      <a:pt x="810785" y="700384"/>
                    </a:cubicBezTo>
                    <a:lnTo>
                      <a:pt x="116754" y="700384"/>
                    </a:lnTo>
                    <a:cubicBezTo>
                      <a:pt x="52273" y="700384"/>
                      <a:pt x="0" y="648111"/>
                      <a:pt x="0" y="583630"/>
                    </a:cubicBezTo>
                    <a:lnTo>
                      <a:pt x="0" y="11675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050" tIns="97050" rIns="97050" bIns="97050" numCol="1" spcCol="1270" anchor="ctr" anchorCtr="0">
                <a:noAutofit/>
              </a:bodyPr>
              <a:lstStyle/>
              <a:p>
                <a:pPr algn="ctr" defTabSz="725353">
                  <a:lnSpc>
                    <a:spcPct val="90000"/>
                  </a:lnSpc>
                  <a:spcBef>
                    <a:spcPct val="0"/>
                  </a:spcBef>
                  <a:spcAft>
                    <a:spcPct val="35000"/>
                  </a:spcAft>
                </a:pPr>
                <a:r>
                  <a:rPr lang="en-US" sz="1632" dirty="0"/>
                  <a:t>c2.dll</a:t>
                </a:r>
              </a:p>
            </p:txBody>
          </p:sp>
          <p:sp>
            <p:nvSpPr>
              <p:cNvPr id="48" name="Rectangle 47"/>
              <p:cNvSpPr/>
              <p:nvPr/>
            </p:nvSpPr>
            <p:spPr>
              <a:xfrm>
                <a:off x="4642969" y="3406495"/>
                <a:ext cx="698123" cy="5430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Right Arrow 48"/>
              <p:cNvSpPr/>
              <p:nvPr/>
            </p:nvSpPr>
            <p:spPr>
              <a:xfrm rot="5400000">
                <a:off x="2822350" y="4274458"/>
                <a:ext cx="428589" cy="414073"/>
              </a:xfrm>
              <a:prstGeom prst="right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0" name="Freeform 49"/>
              <p:cNvSpPr/>
              <p:nvPr/>
            </p:nvSpPr>
            <p:spPr>
              <a:xfrm>
                <a:off x="3255527" y="2672687"/>
                <a:ext cx="959877" cy="671883"/>
              </a:xfrm>
              <a:custGeom>
                <a:avLst/>
                <a:gdLst>
                  <a:gd name="connsiteX0" fmla="*/ 0 w 959877"/>
                  <a:gd name="connsiteY0" fmla="*/ 112003 h 671883"/>
                  <a:gd name="connsiteX1" fmla="*/ 112003 w 959877"/>
                  <a:gd name="connsiteY1" fmla="*/ 0 h 671883"/>
                  <a:gd name="connsiteX2" fmla="*/ 847874 w 959877"/>
                  <a:gd name="connsiteY2" fmla="*/ 0 h 671883"/>
                  <a:gd name="connsiteX3" fmla="*/ 959877 w 959877"/>
                  <a:gd name="connsiteY3" fmla="*/ 112003 h 671883"/>
                  <a:gd name="connsiteX4" fmla="*/ 959877 w 959877"/>
                  <a:gd name="connsiteY4" fmla="*/ 559880 h 671883"/>
                  <a:gd name="connsiteX5" fmla="*/ 847874 w 959877"/>
                  <a:gd name="connsiteY5" fmla="*/ 671883 h 671883"/>
                  <a:gd name="connsiteX6" fmla="*/ 112003 w 959877"/>
                  <a:gd name="connsiteY6" fmla="*/ 671883 h 671883"/>
                  <a:gd name="connsiteX7" fmla="*/ 0 w 959877"/>
                  <a:gd name="connsiteY7" fmla="*/ 559880 h 671883"/>
                  <a:gd name="connsiteX8" fmla="*/ 0 w 959877"/>
                  <a:gd name="connsiteY8" fmla="*/ 112003 h 67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877" h="671883">
                    <a:moveTo>
                      <a:pt x="0" y="112003"/>
                    </a:moveTo>
                    <a:cubicBezTo>
                      <a:pt x="0" y="50145"/>
                      <a:pt x="50145" y="0"/>
                      <a:pt x="112003" y="0"/>
                    </a:cubicBezTo>
                    <a:lnTo>
                      <a:pt x="847874" y="0"/>
                    </a:lnTo>
                    <a:cubicBezTo>
                      <a:pt x="909732" y="0"/>
                      <a:pt x="959877" y="50145"/>
                      <a:pt x="959877" y="112003"/>
                    </a:cubicBezTo>
                    <a:lnTo>
                      <a:pt x="959877" y="559880"/>
                    </a:lnTo>
                    <a:cubicBezTo>
                      <a:pt x="959877" y="621738"/>
                      <a:pt x="909732" y="671883"/>
                      <a:pt x="847874" y="671883"/>
                    </a:cubicBezTo>
                    <a:lnTo>
                      <a:pt x="112003" y="671883"/>
                    </a:lnTo>
                    <a:cubicBezTo>
                      <a:pt x="50145" y="671883"/>
                      <a:pt x="0" y="621738"/>
                      <a:pt x="0" y="559880"/>
                    </a:cubicBezTo>
                    <a:lnTo>
                      <a:pt x="0" y="11200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632" tIns="95632" rIns="95632" bIns="95632" numCol="1" spcCol="1270" anchor="ctr" anchorCtr="0">
                <a:noAutofit/>
              </a:bodyPr>
              <a:lstStyle/>
              <a:p>
                <a:pPr algn="ctr" defTabSz="725353">
                  <a:lnSpc>
                    <a:spcPct val="90000"/>
                  </a:lnSpc>
                  <a:spcBef>
                    <a:spcPct val="0"/>
                  </a:spcBef>
                  <a:spcAft>
                    <a:spcPct val="35000"/>
                  </a:spcAft>
                </a:pPr>
                <a:r>
                  <a:rPr lang="en-US" sz="1632" dirty="0"/>
                  <a:t>IPDB</a:t>
                </a:r>
              </a:p>
            </p:txBody>
          </p:sp>
          <p:sp>
            <p:nvSpPr>
              <p:cNvPr id="51" name="Rectangle 50"/>
              <p:cNvSpPr/>
              <p:nvPr/>
            </p:nvSpPr>
            <p:spPr>
              <a:xfrm>
                <a:off x="5444739" y="4049477"/>
                <a:ext cx="698123" cy="5430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Bent-Up Arrow 51"/>
              <p:cNvSpPr/>
              <p:nvPr/>
            </p:nvSpPr>
            <p:spPr>
              <a:xfrm rot="5400000">
                <a:off x="3065910" y="5370724"/>
                <a:ext cx="570197" cy="649150"/>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3" name="Freeform 52"/>
              <p:cNvSpPr/>
              <p:nvPr/>
            </p:nvSpPr>
            <p:spPr>
              <a:xfrm>
                <a:off x="2601131" y="4724400"/>
                <a:ext cx="959877" cy="671883"/>
              </a:xfrm>
              <a:custGeom>
                <a:avLst/>
                <a:gdLst>
                  <a:gd name="connsiteX0" fmla="*/ 0 w 959877"/>
                  <a:gd name="connsiteY0" fmla="*/ 112003 h 671883"/>
                  <a:gd name="connsiteX1" fmla="*/ 112003 w 959877"/>
                  <a:gd name="connsiteY1" fmla="*/ 0 h 671883"/>
                  <a:gd name="connsiteX2" fmla="*/ 847874 w 959877"/>
                  <a:gd name="connsiteY2" fmla="*/ 0 h 671883"/>
                  <a:gd name="connsiteX3" fmla="*/ 959877 w 959877"/>
                  <a:gd name="connsiteY3" fmla="*/ 112003 h 671883"/>
                  <a:gd name="connsiteX4" fmla="*/ 959877 w 959877"/>
                  <a:gd name="connsiteY4" fmla="*/ 559880 h 671883"/>
                  <a:gd name="connsiteX5" fmla="*/ 847874 w 959877"/>
                  <a:gd name="connsiteY5" fmla="*/ 671883 h 671883"/>
                  <a:gd name="connsiteX6" fmla="*/ 112003 w 959877"/>
                  <a:gd name="connsiteY6" fmla="*/ 671883 h 671883"/>
                  <a:gd name="connsiteX7" fmla="*/ 0 w 959877"/>
                  <a:gd name="connsiteY7" fmla="*/ 559880 h 671883"/>
                  <a:gd name="connsiteX8" fmla="*/ 0 w 959877"/>
                  <a:gd name="connsiteY8" fmla="*/ 112003 h 67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877" h="671883">
                    <a:moveTo>
                      <a:pt x="0" y="112003"/>
                    </a:moveTo>
                    <a:cubicBezTo>
                      <a:pt x="0" y="50145"/>
                      <a:pt x="50145" y="0"/>
                      <a:pt x="112003" y="0"/>
                    </a:cubicBezTo>
                    <a:lnTo>
                      <a:pt x="847874" y="0"/>
                    </a:lnTo>
                    <a:cubicBezTo>
                      <a:pt x="909732" y="0"/>
                      <a:pt x="959877" y="50145"/>
                      <a:pt x="959877" y="112003"/>
                    </a:cubicBezTo>
                    <a:lnTo>
                      <a:pt x="959877" y="559880"/>
                    </a:lnTo>
                    <a:cubicBezTo>
                      <a:pt x="959877" y="621738"/>
                      <a:pt x="909732" y="671883"/>
                      <a:pt x="847874" y="671883"/>
                    </a:cubicBezTo>
                    <a:lnTo>
                      <a:pt x="112003" y="671883"/>
                    </a:lnTo>
                    <a:cubicBezTo>
                      <a:pt x="50145" y="671883"/>
                      <a:pt x="0" y="621738"/>
                      <a:pt x="0" y="559880"/>
                    </a:cubicBezTo>
                    <a:lnTo>
                      <a:pt x="0" y="1120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632" tIns="95632" rIns="95632" bIns="95632" numCol="1" spcCol="1270" anchor="ctr" anchorCtr="0">
                <a:noAutofit/>
              </a:bodyPr>
              <a:lstStyle/>
              <a:p>
                <a:pPr algn="ctr" defTabSz="725353">
                  <a:lnSpc>
                    <a:spcPct val="90000"/>
                  </a:lnSpc>
                  <a:spcBef>
                    <a:spcPct val="0"/>
                  </a:spcBef>
                  <a:spcAft>
                    <a:spcPct val="35000"/>
                  </a:spcAft>
                </a:pPr>
                <a:r>
                  <a:rPr lang="en-US" sz="1632" dirty="0"/>
                  <a:t>link.exe</a:t>
                </a:r>
              </a:p>
            </p:txBody>
          </p:sp>
          <p:sp>
            <p:nvSpPr>
              <p:cNvPr id="54" name="Rectangle 53"/>
              <p:cNvSpPr/>
              <p:nvPr/>
            </p:nvSpPr>
            <p:spPr>
              <a:xfrm>
                <a:off x="6230339" y="4733419"/>
                <a:ext cx="698123" cy="5430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5" name="Freeform 54"/>
              <p:cNvSpPr/>
              <p:nvPr/>
            </p:nvSpPr>
            <p:spPr>
              <a:xfrm>
                <a:off x="3683092" y="5393445"/>
                <a:ext cx="959877" cy="671883"/>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4" tIns="290593" rIns="62174" bIns="176383" numCol="1" spcCol="1270" anchor="ctr" anchorCtr="0">
                <a:noAutofit/>
              </a:bodyPr>
              <a:lstStyle/>
              <a:p>
                <a:pPr algn="ctr" defTabSz="725353">
                  <a:lnSpc>
                    <a:spcPct val="90000"/>
                  </a:lnSpc>
                  <a:spcBef>
                    <a:spcPct val="0"/>
                  </a:spcBef>
                  <a:spcAft>
                    <a:spcPct val="35000"/>
                  </a:spcAft>
                </a:pPr>
                <a:r>
                  <a:rPr lang="en-US" sz="1632" dirty="0"/>
                  <a:t>exe/</a:t>
                </a:r>
                <a:r>
                  <a:rPr lang="en-US" sz="1632" dirty="0" err="1"/>
                  <a:t>dll</a:t>
                </a:r>
                <a:endParaRPr lang="en-US" sz="1632" dirty="0"/>
              </a:p>
            </p:txBody>
          </p:sp>
        </p:grpSp>
        <p:sp>
          <p:nvSpPr>
            <p:cNvPr id="5" name="Bent-Up Arrow 4"/>
            <p:cNvSpPr/>
            <p:nvPr/>
          </p:nvSpPr>
          <p:spPr>
            <a:xfrm>
              <a:off x="5083773" y="3518951"/>
              <a:ext cx="2173187" cy="530902"/>
            </a:xfrm>
            <a:prstGeom prst="bentUpArrow">
              <a:avLst>
                <a:gd name="adj1" fmla="val 23432"/>
                <a:gd name="adj2" fmla="val 25000"/>
                <a:gd name="adj3" fmla="val 25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3895642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2177863"/>
              </p:ext>
            </p:extLst>
          </p:nvPr>
        </p:nvGraphicFramePr>
        <p:xfrm>
          <a:off x="2179642" y="5326067"/>
          <a:ext cx="8229601" cy="1958469"/>
        </p:xfrm>
        <a:graphic>
          <a:graphicData uri="http://schemas.openxmlformats.org/drawingml/2006/table">
            <a:tbl>
              <a:tblPr firstRow="1" bandRow="1">
                <a:tableStyleId>{5C22544A-7EE6-4342-B048-85BDC9FD1C3A}</a:tableStyleId>
              </a:tblPr>
              <a:tblGrid>
                <a:gridCol w="1435320">
                  <a:extLst>
                    <a:ext uri="{9D8B030D-6E8A-4147-A177-3AD203B41FA5}">
                      <a16:colId xmlns:a16="http://schemas.microsoft.com/office/drawing/2014/main" val="20000"/>
                    </a:ext>
                  </a:extLst>
                </a:gridCol>
                <a:gridCol w="930784">
                  <a:extLst>
                    <a:ext uri="{9D8B030D-6E8A-4147-A177-3AD203B41FA5}">
                      <a16:colId xmlns:a16="http://schemas.microsoft.com/office/drawing/2014/main" val="20001"/>
                    </a:ext>
                  </a:extLst>
                </a:gridCol>
                <a:gridCol w="678515">
                  <a:extLst>
                    <a:ext uri="{9D8B030D-6E8A-4147-A177-3AD203B41FA5}">
                      <a16:colId xmlns:a16="http://schemas.microsoft.com/office/drawing/2014/main" val="20002"/>
                    </a:ext>
                  </a:extLst>
                </a:gridCol>
                <a:gridCol w="626321">
                  <a:extLst>
                    <a:ext uri="{9D8B030D-6E8A-4147-A177-3AD203B41FA5}">
                      <a16:colId xmlns:a16="http://schemas.microsoft.com/office/drawing/2014/main" val="20003"/>
                    </a:ext>
                  </a:extLst>
                </a:gridCol>
                <a:gridCol w="713054">
                  <a:extLst>
                    <a:ext uri="{9D8B030D-6E8A-4147-A177-3AD203B41FA5}">
                      <a16:colId xmlns:a16="http://schemas.microsoft.com/office/drawing/2014/main" val="20004"/>
                    </a:ext>
                  </a:extLst>
                </a:gridCol>
                <a:gridCol w="791857">
                  <a:extLst>
                    <a:ext uri="{9D8B030D-6E8A-4147-A177-3AD203B41FA5}">
                      <a16:colId xmlns:a16="http://schemas.microsoft.com/office/drawing/2014/main" val="20005"/>
                    </a:ext>
                  </a:extLst>
                </a:gridCol>
                <a:gridCol w="788358">
                  <a:extLst>
                    <a:ext uri="{9D8B030D-6E8A-4147-A177-3AD203B41FA5}">
                      <a16:colId xmlns:a16="http://schemas.microsoft.com/office/drawing/2014/main" val="20006"/>
                    </a:ext>
                  </a:extLst>
                </a:gridCol>
                <a:gridCol w="901959">
                  <a:extLst>
                    <a:ext uri="{9D8B030D-6E8A-4147-A177-3AD203B41FA5}">
                      <a16:colId xmlns:a16="http://schemas.microsoft.com/office/drawing/2014/main" val="20007"/>
                    </a:ext>
                  </a:extLst>
                </a:gridCol>
                <a:gridCol w="1363433">
                  <a:extLst>
                    <a:ext uri="{9D8B030D-6E8A-4147-A177-3AD203B41FA5}">
                      <a16:colId xmlns:a16="http://schemas.microsoft.com/office/drawing/2014/main" val="20008"/>
                    </a:ext>
                  </a:extLst>
                </a:gridCol>
              </a:tblGrid>
              <a:tr h="373041">
                <a:tc>
                  <a:txBody>
                    <a:bodyPr/>
                    <a:lstStyle/>
                    <a:p>
                      <a:r>
                        <a:rPr lang="en-US" sz="1800" dirty="0" smtClean="0"/>
                        <a:t>Benchmark</a:t>
                      </a:r>
                      <a:endParaRPr lang="en-US" sz="1800" dirty="0"/>
                    </a:p>
                  </a:txBody>
                  <a:tcPr marL="93274" marR="93274" marT="46630" marB="46630"/>
                </a:tc>
                <a:tc gridSpan="4">
                  <a:txBody>
                    <a:bodyPr/>
                    <a:lstStyle/>
                    <a:p>
                      <a:r>
                        <a:rPr lang="en-US" sz="1800" dirty="0" smtClean="0"/>
                        <a:t>VS2013</a:t>
                      </a:r>
                      <a:r>
                        <a:rPr lang="en-US" sz="1800" baseline="0" dirty="0" smtClean="0"/>
                        <a:t> RTM</a:t>
                      </a:r>
                      <a:endParaRPr lang="en-US" sz="1800" dirty="0"/>
                    </a:p>
                  </a:txBody>
                  <a:tcPr marL="93274" marR="93274" marT="46630" marB="46630"/>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VS2015</a:t>
                      </a:r>
                    </a:p>
                  </a:txBody>
                  <a:tcPr marL="93274" marR="93274" marT="46630" marB="46630"/>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264238">
                <a:tc>
                  <a:txBody>
                    <a:bodyPr/>
                    <a:lstStyle/>
                    <a:p>
                      <a:r>
                        <a:rPr lang="en-US" sz="1100" dirty="0" smtClean="0"/>
                        <a:t>(sec)</a:t>
                      </a:r>
                      <a:endParaRPr lang="en-US" sz="1100" dirty="0"/>
                    </a:p>
                  </a:txBody>
                  <a:tcPr marL="93274" marR="93274" marT="46630" marB="46630"/>
                </a:tc>
                <a:tc>
                  <a:txBody>
                    <a:bodyPr/>
                    <a:lstStyle/>
                    <a:p>
                      <a:r>
                        <a:rPr lang="en-US" sz="1100" dirty="0" smtClean="0"/>
                        <a:t>E2E</a:t>
                      </a:r>
                      <a:endParaRPr lang="en-US" sz="1100" dirty="0"/>
                    </a:p>
                  </a:txBody>
                  <a:tcPr marL="93274" marR="93274" marT="46630" marB="46630"/>
                </a:tc>
                <a:tc>
                  <a:txBody>
                    <a:bodyPr/>
                    <a:lstStyle/>
                    <a:p>
                      <a:r>
                        <a:rPr lang="en-US" sz="1100" dirty="0" smtClean="0"/>
                        <a:t>FE</a:t>
                      </a:r>
                      <a:endParaRPr lang="en-US" sz="1100" dirty="0"/>
                    </a:p>
                  </a:txBody>
                  <a:tcPr marL="93274" marR="93274" marT="46630" marB="46630"/>
                </a:tc>
                <a:tc>
                  <a:txBody>
                    <a:bodyPr/>
                    <a:lstStyle/>
                    <a:p>
                      <a:r>
                        <a:rPr lang="en-US" sz="1100" dirty="0" smtClean="0"/>
                        <a:t>BE</a:t>
                      </a:r>
                      <a:endParaRPr lang="en-US" sz="1100" dirty="0"/>
                    </a:p>
                  </a:txBody>
                  <a:tcPr marL="93274" marR="93274" marT="46630" marB="46630"/>
                </a:tc>
                <a:tc>
                  <a:txBody>
                    <a:bodyPr/>
                    <a:lstStyle/>
                    <a:p>
                      <a:r>
                        <a:rPr lang="en-US" sz="1100" dirty="0" smtClean="0"/>
                        <a:t>Link</a:t>
                      </a:r>
                      <a:endParaRPr lang="en-US" sz="1100" dirty="0"/>
                    </a:p>
                  </a:txBody>
                  <a:tcPr marL="93274" marR="93274" marT="46630" marB="46630"/>
                </a:tc>
                <a:tc>
                  <a:txBody>
                    <a:bodyPr/>
                    <a:lstStyle/>
                    <a:p>
                      <a:r>
                        <a:rPr lang="en-US" sz="1100" dirty="0" smtClean="0"/>
                        <a:t>E2E</a:t>
                      </a:r>
                      <a:endParaRPr lang="en-US" sz="1100" dirty="0"/>
                    </a:p>
                  </a:txBody>
                  <a:tcPr marL="93274" marR="93274" marT="46630" marB="46630"/>
                </a:tc>
                <a:tc>
                  <a:txBody>
                    <a:bodyPr/>
                    <a:lstStyle/>
                    <a:p>
                      <a:r>
                        <a:rPr lang="en-US" sz="1100" dirty="0" smtClean="0"/>
                        <a:t>FE</a:t>
                      </a:r>
                      <a:endParaRPr lang="en-US" sz="1100" dirty="0"/>
                    </a:p>
                  </a:txBody>
                  <a:tcPr marL="93274" marR="93274" marT="46630" marB="46630"/>
                </a:tc>
                <a:tc>
                  <a:txBody>
                    <a:bodyPr/>
                    <a:lstStyle/>
                    <a:p>
                      <a:r>
                        <a:rPr lang="en-US" sz="1100" dirty="0" smtClean="0"/>
                        <a:t>BE</a:t>
                      </a:r>
                      <a:endParaRPr lang="en-US" sz="1100" dirty="0"/>
                    </a:p>
                  </a:txBody>
                  <a:tcPr marL="93274" marR="93274" marT="46630" marB="46630"/>
                </a:tc>
                <a:tc>
                  <a:txBody>
                    <a:bodyPr/>
                    <a:lstStyle/>
                    <a:p>
                      <a:r>
                        <a:rPr lang="en-US" sz="1100" dirty="0" smtClean="0"/>
                        <a:t>Link</a:t>
                      </a:r>
                      <a:endParaRPr lang="en-US" sz="1100" dirty="0"/>
                    </a:p>
                  </a:txBody>
                  <a:tcPr marL="93274" marR="93274" marT="46630" marB="46630"/>
                </a:tc>
                <a:extLst>
                  <a:ext uri="{0D108BD9-81ED-4DB2-BD59-A6C34878D82A}">
                    <a16:rowId xmlns:a16="http://schemas.microsoft.com/office/drawing/2014/main" val="10001"/>
                  </a:ext>
                </a:extLst>
              </a:tr>
              <a:tr h="264238">
                <a:tc>
                  <a:txBody>
                    <a:bodyPr/>
                    <a:lstStyle/>
                    <a:p>
                      <a:r>
                        <a:rPr lang="en-US" sz="1100" dirty="0" smtClean="0"/>
                        <a:t>Chrome (ILK)</a:t>
                      </a:r>
                      <a:endParaRPr lang="en-US" sz="1100" dirty="0"/>
                    </a:p>
                  </a:txBody>
                  <a:tcPr marL="93274" marR="93274" marT="46630" marB="46630"/>
                </a:tc>
                <a:tc>
                  <a:txBody>
                    <a:bodyPr/>
                    <a:lstStyle/>
                    <a:p>
                      <a:r>
                        <a:rPr lang="en-US" sz="1100" dirty="0" smtClean="0"/>
                        <a:t>228.5</a:t>
                      </a:r>
                      <a:r>
                        <a:rPr lang="en-US" sz="1100" baseline="0" dirty="0" smtClean="0"/>
                        <a:t> </a:t>
                      </a:r>
                      <a:endParaRPr lang="en-US" sz="1100" dirty="0"/>
                    </a:p>
                  </a:txBody>
                  <a:tcPr marL="93274" marR="93274" marT="46630" marB="46630"/>
                </a:tc>
                <a:tc>
                  <a:txBody>
                    <a:bodyPr/>
                    <a:lstStyle/>
                    <a:p>
                      <a:r>
                        <a:rPr lang="en-US" sz="1100" dirty="0" smtClean="0"/>
                        <a:t>3</a:t>
                      </a:r>
                      <a:endParaRPr lang="en-US" sz="1100" dirty="0"/>
                    </a:p>
                  </a:txBody>
                  <a:tcPr marL="93274" marR="93274" marT="46630" marB="46630"/>
                </a:tc>
                <a:tc>
                  <a:txBody>
                    <a:bodyPr/>
                    <a:lstStyle/>
                    <a:p>
                      <a:r>
                        <a:rPr lang="en-US" sz="1100" dirty="0" smtClean="0"/>
                        <a:t>0.1</a:t>
                      </a:r>
                      <a:endParaRPr lang="en-US" sz="1100" dirty="0"/>
                    </a:p>
                  </a:txBody>
                  <a:tcPr marL="93274" marR="93274" marT="46630" marB="46630"/>
                </a:tc>
                <a:tc>
                  <a:txBody>
                    <a:bodyPr/>
                    <a:lstStyle/>
                    <a:p>
                      <a:r>
                        <a:rPr lang="en-US" sz="1100" dirty="0" smtClean="0"/>
                        <a:t> 225</a:t>
                      </a:r>
                      <a:endParaRPr lang="en-US" sz="1100" dirty="0"/>
                    </a:p>
                  </a:txBody>
                  <a:tcPr marL="93274" marR="93274" marT="46630" marB="46630"/>
                </a:tc>
                <a:tc>
                  <a:txBody>
                    <a:bodyPr/>
                    <a:lstStyle/>
                    <a:p>
                      <a:r>
                        <a:rPr lang="en-US" sz="1100" dirty="0" smtClean="0"/>
                        <a:t>13.6</a:t>
                      </a:r>
                      <a:endParaRPr lang="en-US" sz="1100" dirty="0"/>
                    </a:p>
                  </a:txBody>
                  <a:tcPr marL="93274" marR="93274" marT="46630" marB="46630"/>
                </a:tc>
                <a:tc>
                  <a:txBody>
                    <a:bodyPr/>
                    <a:lstStyle/>
                    <a:p>
                      <a:r>
                        <a:rPr lang="en-US" sz="1100" dirty="0" smtClean="0"/>
                        <a:t>3.1</a:t>
                      </a:r>
                      <a:endParaRPr lang="en-US" sz="1100" dirty="0"/>
                    </a:p>
                  </a:txBody>
                  <a:tcPr marL="93274" marR="93274" marT="46630" marB="46630"/>
                </a:tc>
                <a:tc>
                  <a:txBody>
                    <a:bodyPr/>
                    <a:lstStyle/>
                    <a:p>
                      <a:r>
                        <a:rPr lang="en-US" sz="1100" dirty="0" smtClean="0"/>
                        <a:t>0.1</a:t>
                      </a:r>
                      <a:endParaRPr lang="en-US" sz="1100" dirty="0"/>
                    </a:p>
                  </a:txBody>
                  <a:tcPr marL="93274" marR="93274" marT="46630" marB="46630"/>
                </a:tc>
                <a:tc>
                  <a:txBody>
                    <a:bodyPr/>
                    <a:lstStyle/>
                    <a:p>
                      <a:r>
                        <a:rPr lang="en-US" sz="1100" dirty="0" smtClean="0"/>
                        <a:t>10</a:t>
                      </a:r>
                      <a:endParaRPr lang="en-US" sz="1100" dirty="0"/>
                    </a:p>
                  </a:txBody>
                  <a:tcPr marL="93274" marR="93274" marT="46630" marB="46630"/>
                </a:tc>
                <a:extLst>
                  <a:ext uri="{0D108BD9-81ED-4DB2-BD59-A6C34878D82A}">
                    <a16:rowId xmlns:a16="http://schemas.microsoft.com/office/drawing/2014/main" val="10002"/>
                  </a:ext>
                </a:extLst>
              </a:tr>
              <a:tr h="264238">
                <a:tc>
                  <a:txBody>
                    <a:bodyPr/>
                    <a:lstStyle/>
                    <a:p>
                      <a:r>
                        <a:rPr lang="en-US" sz="1100" dirty="0" err="1" smtClean="0"/>
                        <a:t>Chome</a:t>
                      </a:r>
                      <a:r>
                        <a:rPr lang="en-US" sz="1100" dirty="0" smtClean="0"/>
                        <a:t> (F)</a:t>
                      </a:r>
                      <a:endParaRPr lang="en-US" sz="1100" dirty="0"/>
                    </a:p>
                  </a:txBody>
                  <a:tcPr marL="93274" marR="93274" marT="46630" marB="46630"/>
                </a:tc>
                <a:tc>
                  <a:txBody>
                    <a:bodyPr/>
                    <a:lstStyle/>
                    <a:p>
                      <a:r>
                        <a:rPr lang="en-US" sz="1100" dirty="0" smtClean="0"/>
                        <a:t>1023.5</a:t>
                      </a:r>
                      <a:endParaRPr lang="en-US" sz="1100" dirty="0"/>
                    </a:p>
                  </a:txBody>
                  <a:tcPr marL="93274" marR="93274" marT="46630" marB="46630"/>
                </a:tc>
                <a:tc>
                  <a:txBody>
                    <a:bodyPr/>
                    <a:lstStyle/>
                    <a:p>
                      <a:r>
                        <a:rPr lang="en-US" sz="1100" dirty="0" smtClean="0"/>
                        <a:t>9</a:t>
                      </a:r>
                      <a:endParaRPr lang="en-US" sz="1100" dirty="0"/>
                    </a:p>
                  </a:txBody>
                  <a:tcPr marL="93274" marR="93274" marT="46630" marB="46630"/>
                </a:tc>
                <a:tc>
                  <a:txBody>
                    <a:bodyPr/>
                    <a:lstStyle/>
                    <a:p>
                      <a:r>
                        <a:rPr lang="en-US" sz="1100" dirty="0" smtClean="0"/>
                        <a:t>0.5</a:t>
                      </a:r>
                      <a:endParaRPr lang="en-US" sz="1100" dirty="0"/>
                    </a:p>
                  </a:txBody>
                  <a:tcPr marL="93274" marR="93274" marT="46630" marB="46630"/>
                </a:tc>
                <a:tc>
                  <a:txBody>
                    <a:bodyPr/>
                    <a:lstStyle/>
                    <a:p>
                      <a:r>
                        <a:rPr lang="en-US" sz="1100" dirty="0" smtClean="0"/>
                        <a:t>1014</a:t>
                      </a:r>
                      <a:endParaRPr lang="en-US" sz="1100" dirty="0"/>
                    </a:p>
                  </a:txBody>
                  <a:tcPr marL="93274" marR="93274" marT="46630" marB="46630"/>
                </a:tc>
                <a:tc>
                  <a:txBody>
                    <a:bodyPr/>
                    <a:lstStyle/>
                    <a:p>
                      <a:r>
                        <a:rPr lang="en-US" sz="1100" dirty="0" smtClean="0"/>
                        <a:t>499.7</a:t>
                      </a:r>
                      <a:endParaRPr lang="en-US" sz="1100" dirty="0"/>
                    </a:p>
                  </a:txBody>
                  <a:tcPr marL="93274" marR="93274" marT="46630" marB="46630"/>
                </a:tc>
                <a:tc>
                  <a:txBody>
                    <a:bodyPr/>
                    <a:lstStyle/>
                    <a:p>
                      <a:r>
                        <a:rPr lang="en-US" sz="1100" dirty="0" smtClean="0"/>
                        <a:t>9.2</a:t>
                      </a:r>
                      <a:endParaRPr lang="en-US" sz="1100" dirty="0"/>
                    </a:p>
                  </a:txBody>
                  <a:tcPr marL="93274" marR="93274" marT="46630" marB="46630"/>
                </a:tc>
                <a:tc>
                  <a:txBody>
                    <a:bodyPr/>
                    <a:lstStyle/>
                    <a:p>
                      <a:r>
                        <a:rPr lang="en-US" sz="1100" dirty="0" smtClean="0"/>
                        <a:t>0.5</a:t>
                      </a:r>
                      <a:endParaRPr lang="en-US" sz="1100" dirty="0"/>
                    </a:p>
                  </a:txBody>
                  <a:tcPr marL="93274" marR="93274" marT="46630" marB="46630"/>
                </a:tc>
                <a:tc>
                  <a:txBody>
                    <a:bodyPr/>
                    <a:lstStyle/>
                    <a:p>
                      <a:r>
                        <a:rPr lang="en-US" sz="1100" dirty="0" smtClean="0"/>
                        <a:t>490 </a:t>
                      </a:r>
                      <a:endParaRPr lang="en-US" sz="1100" dirty="0"/>
                    </a:p>
                  </a:txBody>
                  <a:tcPr marL="93274" marR="93274" marT="46630" marB="46630"/>
                </a:tc>
                <a:extLst>
                  <a:ext uri="{0D108BD9-81ED-4DB2-BD59-A6C34878D82A}">
                    <a16:rowId xmlns:a16="http://schemas.microsoft.com/office/drawing/2014/main" val="10003"/>
                  </a:ext>
                </a:extLst>
              </a:tr>
              <a:tr h="264238">
                <a:tc>
                  <a:txBody>
                    <a:bodyPr/>
                    <a:lstStyle/>
                    <a:p>
                      <a:r>
                        <a:rPr lang="en-US" sz="1100" dirty="0" smtClean="0"/>
                        <a:t>Ogre3D</a:t>
                      </a:r>
                      <a:endParaRPr lang="en-US" sz="1100" dirty="0"/>
                    </a:p>
                  </a:txBody>
                  <a:tcPr marL="93274" marR="93274" marT="46630" marB="46630"/>
                </a:tc>
                <a:tc>
                  <a:txBody>
                    <a:bodyPr/>
                    <a:lstStyle/>
                    <a:p>
                      <a:r>
                        <a:rPr lang="en-US" sz="1100" dirty="0" smtClean="0"/>
                        <a:t>34</a:t>
                      </a:r>
                      <a:endParaRPr lang="en-US" sz="1100" dirty="0"/>
                    </a:p>
                  </a:txBody>
                  <a:tcPr marL="93274" marR="93274" marT="46630" marB="46630"/>
                </a:tc>
                <a:tc>
                  <a:txBody>
                    <a:bodyPr/>
                    <a:lstStyle/>
                    <a:p>
                      <a:r>
                        <a:rPr lang="en-US" sz="1100" dirty="0" smtClean="0"/>
                        <a:t>0.3</a:t>
                      </a:r>
                      <a:endParaRPr lang="en-US" sz="1100" dirty="0"/>
                    </a:p>
                  </a:txBody>
                  <a:tcPr marL="93274" marR="93274" marT="46630" marB="46630"/>
                </a:tc>
                <a:tc>
                  <a:txBody>
                    <a:bodyPr/>
                    <a:lstStyle/>
                    <a:p>
                      <a:r>
                        <a:rPr lang="en-US" sz="1100" dirty="0" smtClean="0"/>
                        <a:t>0.02</a:t>
                      </a:r>
                      <a:endParaRPr lang="en-US" sz="1100" dirty="0"/>
                    </a:p>
                  </a:txBody>
                  <a:tcPr marL="93274" marR="93274" marT="46630" marB="46630"/>
                </a:tc>
                <a:tc>
                  <a:txBody>
                    <a:bodyPr/>
                    <a:lstStyle/>
                    <a:p>
                      <a:r>
                        <a:rPr lang="en-US" sz="1100" dirty="0" smtClean="0"/>
                        <a:t>72</a:t>
                      </a:r>
                      <a:endParaRPr lang="en-US" sz="1100" dirty="0"/>
                    </a:p>
                  </a:txBody>
                  <a:tcPr marL="93274" marR="93274" marT="46630" marB="46630"/>
                </a:tc>
                <a:tc>
                  <a:txBody>
                    <a:bodyPr/>
                    <a:lstStyle/>
                    <a:p>
                      <a:r>
                        <a:rPr lang="en-US" sz="1100" dirty="0" smtClean="0"/>
                        <a:t>18</a:t>
                      </a:r>
                      <a:endParaRPr lang="en-US" sz="1100" dirty="0"/>
                    </a:p>
                  </a:txBody>
                  <a:tcPr marL="93274" marR="93274" marT="46630" marB="46630"/>
                </a:tc>
                <a:tc>
                  <a:txBody>
                    <a:bodyPr/>
                    <a:lstStyle/>
                    <a:p>
                      <a:r>
                        <a:rPr lang="en-US" sz="1100" dirty="0" smtClean="0"/>
                        <a:t>0.3</a:t>
                      </a:r>
                      <a:endParaRPr lang="en-US" sz="1100" dirty="0"/>
                    </a:p>
                  </a:txBody>
                  <a:tcPr marL="93274" marR="93274" marT="46630" marB="46630"/>
                </a:tc>
                <a:tc>
                  <a:txBody>
                    <a:bodyPr/>
                    <a:lstStyle/>
                    <a:p>
                      <a:r>
                        <a:rPr lang="en-US" sz="1100" dirty="0" smtClean="0"/>
                        <a:t>0.02</a:t>
                      </a:r>
                      <a:endParaRPr lang="en-US" sz="1100" dirty="0"/>
                    </a:p>
                  </a:txBody>
                  <a:tcPr marL="93274" marR="93274" marT="46630" marB="46630"/>
                </a:tc>
                <a:tc>
                  <a:txBody>
                    <a:bodyPr/>
                    <a:lstStyle/>
                    <a:p>
                      <a:r>
                        <a:rPr lang="en-US" sz="1100" dirty="0" smtClean="0"/>
                        <a:t>31</a:t>
                      </a:r>
                      <a:endParaRPr lang="en-US" sz="1100" dirty="0"/>
                    </a:p>
                  </a:txBody>
                  <a:tcPr marL="93274" marR="93274" marT="46630" marB="46630"/>
                </a:tc>
                <a:extLst>
                  <a:ext uri="{0D108BD9-81ED-4DB2-BD59-A6C34878D82A}">
                    <a16:rowId xmlns:a16="http://schemas.microsoft.com/office/drawing/2014/main" val="10004"/>
                  </a:ext>
                </a:extLst>
              </a:tr>
              <a:tr h="264238">
                <a:tc>
                  <a:txBody>
                    <a:bodyPr/>
                    <a:lstStyle/>
                    <a:p>
                      <a:r>
                        <a:rPr lang="en-US" sz="1100" dirty="0" smtClean="0"/>
                        <a:t>Epoch </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620</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68</a:t>
                      </a:r>
                      <a:endParaRPr lang="en-US" sz="1100" dirty="0"/>
                    </a:p>
                  </a:txBody>
                  <a:tcPr marL="93274" marR="93274" marT="46630" marB="46630"/>
                </a:tc>
                <a:extLst>
                  <a:ext uri="{0D108BD9-81ED-4DB2-BD59-A6C34878D82A}">
                    <a16:rowId xmlns:a16="http://schemas.microsoft.com/office/drawing/2014/main" val="10005"/>
                  </a:ext>
                </a:extLst>
              </a:tr>
              <a:tr h="264238">
                <a:tc>
                  <a:txBody>
                    <a:bodyPr/>
                    <a:lstStyle/>
                    <a:p>
                      <a:r>
                        <a:rPr lang="en-US" sz="1100" dirty="0" smtClean="0"/>
                        <a:t>Auto7</a:t>
                      </a:r>
                      <a:endParaRPr lang="en-US" sz="1100" dirty="0"/>
                    </a:p>
                  </a:txBody>
                  <a:tcPr marL="93274" marR="93274" marT="46630" marB="46630"/>
                </a:tc>
                <a:tc>
                  <a:txBody>
                    <a:bodyPr/>
                    <a:lstStyle/>
                    <a:p>
                      <a:r>
                        <a:rPr lang="en-US" sz="1100" dirty="0" smtClean="0"/>
                        <a:t>1.08</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1.18</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tc>
                  <a:txBody>
                    <a:bodyPr/>
                    <a:lstStyle/>
                    <a:p>
                      <a:r>
                        <a:rPr lang="en-US" sz="1100" dirty="0" smtClean="0"/>
                        <a:t>~</a:t>
                      </a:r>
                      <a:endParaRPr lang="en-US" sz="1100" dirty="0"/>
                    </a:p>
                  </a:txBody>
                  <a:tcPr marL="93274" marR="93274" marT="46630" marB="46630"/>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46037" y="-411649"/>
            <a:ext cx="9886998" cy="1351951"/>
          </a:xfrm>
          <a:prstGeom prst="rect">
            <a:avLst/>
          </a:prstGeom>
        </p:spPr>
        <p:txBody>
          <a:bodyPr vert="horz" lIns="93223" tIns="46613" rIns="93223" bIns="46613"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300" dirty="0" smtClean="0"/>
              <a:t>Incremental scenarios (/O2) </a:t>
            </a:r>
            <a:endParaRPr lang="en-US" sz="3300" dirty="0"/>
          </a:p>
        </p:txBody>
      </p:sp>
      <p:graphicFrame>
        <p:nvGraphicFramePr>
          <p:cNvPr id="10" name="Chart 9"/>
          <p:cNvGraphicFramePr>
            <a:graphicFrameLocks/>
          </p:cNvGraphicFramePr>
          <p:nvPr>
            <p:extLst>
              <p:ext uri="{D42A27DB-BD31-4B8C-83A1-F6EECF244321}">
                <p14:modId xmlns:p14="http://schemas.microsoft.com/office/powerpoint/2010/main" val="592091033"/>
              </p:ext>
            </p:extLst>
          </p:nvPr>
        </p:nvGraphicFramePr>
        <p:xfrm>
          <a:off x="503237" y="1135062"/>
          <a:ext cx="11506200" cy="3962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78965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58703" y="1900399"/>
            <a:ext cx="10393615" cy="1504899"/>
          </a:xfrm>
          <a:prstGeom prst="rect">
            <a:avLst/>
          </a:prstGeom>
          <a:noFill/>
        </p:spPr>
        <p:txBody>
          <a:bodyPr wrap="none" rtlCol="0">
            <a:spAutoFit/>
          </a:bodyPr>
          <a:lstStyle/>
          <a:p>
            <a:pPr marL="291436" indent="-291436">
              <a:buFont typeface="Arial" panose="020B0604020202020204" pitchFamily="34" charset="0"/>
              <a:buChar char="•"/>
            </a:pPr>
            <a:r>
              <a:rPr lang="en-US" sz="1836" dirty="0" smtClean="0"/>
              <a:t>Linker spends a vast majority of time in creating PDB files</a:t>
            </a:r>
          </a:p>
          <a:p>
            <a:pPr marL="291436" indent="-291436">
              <a:buFont typeface="Arial" panose="020B0604020202020204" pitchFamily="34" charset="0"/>
              <a:buChar char="•"/>
            </a:pPr>
            <a:r>
              <a:rPr lang="en-US" sz="1836" b="1" dirty="0" smtClean="0"/>
              <a:t>/</a:t>
            </a:r>
            <a:r>
              <a:rPr lang="en-US" sz="1836" b="1" dirty="0" err="1" smtClean="0"/>
              <a:t>debug:fastlink</a:t>
            </a:r>
            <a:r>
              <a:rPr lang="en-US" sz="1836" b="1" dirty="0" smtClean="0"/>
              <a:t> </a:t>
            </a:r>
            <a:r>
              <a:rPr lang="en-US" sz="1836" dirty="0" smtClean="0"/>
              <a:t>improves link speed </a:t>
            </a:r>
            <a:r>
              <a:rPr lang="en-US" sz="1836" b="1" dirty="0" smtClean="0"/>
              <a:t>(2x on average)</a:t>
            </a:r>
            <a:r>
              <a:rPr lang="en-US" sz="1836" dirty="0" smtClean="0"/>
              <a:t> by generating new format PDB’s. </a:t>
            </a:r>
          </a:p>
          <a:p>
            <a:pPr marL="291436" indent="-291436">
              <a:buFont typeface="Arial" panose="020B0604020202020204" pitchFamily="34" charset="0"/>
              <a:buChar char="•"/>
            </a:pPr>
            <a:r>
              <a:rPr lang="en-US" sz="1836" dirty="0" smtClean="0"/>
              <a:t>DIA </a:t>
            </a:r>
            <a:r>
              <a:rPr lang="en-US" sz="1836" dirty="0"/>
              <a:t>API(s) used by debugger have been modified to provide a seamless debugging experience. </a:t>
            </a:r>
          </a:p>
          <a:p>
            <a:pPr marL="291436" indent="-291436">
              <a:buFont typeface="Arial" panose="020B0604020202020204" pitchFamily="34" charset="0"/>
              <a:buChar char="•"/>
            </a:pPr>
            <a:endParaRPr lang="en-US" sz="1836" dirty="0"/>
          </a:p>
          <a:p>
            <a:endParaRPr lang="en-US" sz="1836" dirty="0"/>
          </a:p>
        </p:txBody>
      </p:sp>
      <p:sp>
        <p:nvSpPr>
          <p:cNvPr id="7" name="Title 9"/>
          <p:cNvSpPr txBox="1">
            <a:spLocks/>
          </p:cNvSpPr>
          <p:nvPr/>
        </p:nvSpPr>
        <p:spPr>
          <a:xfrm>
            <a:off x="358703" y="330705"/>
            <a:ext cx="10724938" cy="135195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188F"/>
          </a:solidFill>
          <a:ln>
            <a:noFill/>
          </a:ln>
          <a:extLst/>
        </p:spPr>
        <p:txBody>
          <a:bodyPr vert="horz" wrap="square" lIns="186521" tIns="149217" rIns="186521" bIns="149217" numCol="1" rtlCol="0" anchor="ctr" anchorCtr="0" compatLnSpc="1">
            <a:prstTxWarp prst="textNoShape">
              <a:avLst/>
            </a:prstTxWarp>
            <a:noAutofit/>
          </a:bodyPr>
          <a:lstStyle>
            <a:lvl1pPr algn="l" defTabSz="932742" rtl="0" eaLnBrk="1" latinLnBrk="0" hangingPunct="1">
              <a:lnSpc>
                <a:spcPct val="95000"/>
              </a:lnSpc>
              <a:spcBef>
                <a:spcPct val="0"/>
              </a:spcBef>
              <a:buNone/>
              <a:defRPr lang="en-US" sz="4000" b="0" kern="1200" cap="none" spc="-102"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pPr defTabSz="951304">
              <a:defRPr/>
            </a:pPr>
            <a:r>
              <a:rPr lang="en-US" sz="4080" b="1" spc="-104" dirty="0"/>
              <a:t>/debug:fastlink</a:t>
            </a:r>
          </a:p>
        </p:txBody>
      </p:sp>
      <p:graphicFrame>
        <p:nvGraphicFramePr>
          <p:cNvPr id="9" name="Chart 8"/>
          <p:cNvGraphicFramePr>
            <a:graphicFrameLocks/>
          </p:cNvGraphicFramePr>
          <p:nvPr>
            <p:extLst>
              <p:ext uri="{D42A27DB-BD31-4B8C-83A1-F6EECF244321}">
                <p14:modId xmlns:p14="http://schemas.microsoft.com/office/powerpoint/2010/main" val="1640465829"/>
              </p:ext>
            </p:extLst>
          </p:nvPr>
        </p:nvGraphicFramePr>
        <p:xfrm>
          <a:off x="518213" y="3344862"/>
          <a:ext cx="10729224" cy="32757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4402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58703" y="1900399"/>
            <a:ext cx="11615424" cy="1222386"/>
          </a:xfrm>
          <a:prstGeom prst="rect">
            <a:avLst/>
          </a:prstGeom>
          <a:noFill/>
        </p:spPr>
        <p:txBody>
          <a:bodyPr wrap="none" rtlCol="0">
            <a:spAutoFit/>
          </a:bodyPr>
          <a:lstStyle/>
          <a:p>
            <a:pPr marL="291436" indent="-291436">
              <a:buFont typeface="Arial" panose="020B0604020202020204" pitchFamily="34" charset="0"/>
              <a:buChar char="•"/>
            </a:pPr>
            <a:r>
              <a:rPr lang="en-US" sz="1836" dirty="0">
                <a:solidFill>
                  <a:srgbClr val="FFFFFF"/>
                </a:solidFill>
              </a:rPr>
              <a:t>Profile Guided Optimization (PGO) is now available for Xbox One titles since the June XDK 2014. </a:t>
            </a:r>
          </a:p>
          <a:p>
            <a:r>
              <a:rPr lang="en-US" sz="1836" dirty="0">
                <a:solidFill>
                  <a:srgbClr val="FFFFFF"/>
                </a:solidFill>
              </a:rPr>
              <a:t/>
            </a:r>
            <a:br>
              <a:rPr lang="en-US" sz="1836" dirty="0">
                <a:solidFill>
                  <a:srgbClr val="FFFFFF"/>
                </a:solidFill>
              </a:rPr>
            </a:br>
            <a:endParaRPr lang="en-US" sz="1836" dirty="0">
              <a:solidFill>
                <a:srgbClr val="FFFFFF"/>
              </a:solidFill>
            </a:endParaRPr>
          </a:p>
          <a:p>
            <a:pPr marL="291436" indent="-291436">
              <a:buFont typeface="Arial" panose="020B0604020202020204" pitchFamily="34" charset="0"/>
              <a:buChar char="•"/>
            </a:pPr>
            <a:r>
              <a:rPr lang="en-US" sz="1836" dirty="0">
                <a:solidFill>
                  <a:srgbClr val="FFFFFF"/>
                </a:solidFill>
              </a:rPr>
              <a:t>Seen bigs wins (10-20%) for many big Xbox One titles (Forza, Kinect Sports Rival, Fable Legends and more). </a:t>
            </a:r>
          </a:p>
        </p:txBody>
      </p:sp>
      <p:sp>
        <p:nvSpPr>
          <p:cNvPr id="14" name="TextBox 13"/>
          <p:cNvSpPr txBox="1"/>
          <p:nvPr/>
        </p:nvSpPr>
        <p:spPr>
          <a:xfrm>
            <a:off x="358703" y="3804360"/>
            <a:ext cx="3207572" cy="382308"/>
          </a:xfrm>
          <a:prstGeom prst="rect">
            <a:avLst/>
          </a:prstGeom>
          <a:noFill/>
        </p:spPr>
        <p:txBody>
          <a:bodyPr wrap="none" rtlCol="0">
            <a:spAutoFit/>
          </a:bodyPr>
          <a:lstStyle/>
          <a:p>
            <a:r>
              <a:rPr lang="en-US" sz="1836" b="1" dirty="0">
                <a:solidFill>
                  <a:srgbClr val="FFFFFF"/>
                </a:solidFill>
              </a:rPr>
              <a:t>PGO and Forza (Xbox One)</a:t>
            </a:r>
          </a:p>
        </p:txBody>
      </p:sp>
      <p:sp>
        <p:nvSpPr>
          <p:cNvPr id="15" name="TextBox 14"/>
          <p:cNvSpPr txBox="1"/>
          <p:nvPr/>
        </p:nvSpPr>
        <p:spPr>
          <a:xfrm>
            <a:off x="1417637" y="4802060"/>
            <a:ext cx="10918117" cy="374846"/>
          </a:xfrm>
          <a:prstGeom prst="rect">
            <a:avLst/>
          </a:prstGeom>
          <a:noFill/>
        </p:spPr>
        <p:txBody>
          <a:bodyPr wrap="none" rtlCol="0">
            <a:spAutoFit/>
          </a:bodyPr>
          <a:lstStyle/>
          <a:p>
            <a:pPr marL="291436" indent="-291436">
              <a:buFont typeface="Arial" panose="020B0604020202020204" pitchFamily="34" charset="0"/>
              <a:buChar char="•"/>
            </a:pPr>
            <a:r>
              <a:rPr lang="en-US" sz="1836" dirty="0" err="1" smtClean="0">
                <a:solidFill>
                  <a:srgbClr val="FFFFFF"/>
                </a:solidFill>
              </a:rPr>
              <a:t>Forza</a:t>
            </a:r>
            <a:r>
              <a:rPr lang="en-US" sz="1836" dirty="0" smtClean="0">
                <a:solidFill>
                  <a:srgbClr val="FFFFFF"/>
                </a:solidFill>
              </a:rPr>
              <a:t> receives a </a:t>
            </a:r>
            <a:r>
              <a:rPr lang="en-US" sz="1836" b="1" dirty="0" smtClean="0">
                <a:solidFill>
                  <a:srgbClr val="FFFFFF"/>
                </a:solidFill>
              </a:rPr>
              <a:t>14% improvement </a:t>
            </a:r>
            <a:r>
              <a:rPr lang="en-US" sz="1836" dirty="0" smtClean="0">
                <a:solidFill>
                  <a:srgbClr val="FFFFFF"/>
                </a:solidFill>
              </a:rPr>
              <a:t>on Game thread, and </a:t>
            </a:r>
            <a:r>
              <a:rPr lang="en-US" sz="1836" b="1" dirty="0" smtClean="0">
                <a:solidFill>
                  <a:srgbClr val="FFFFFF"/>
                </a:solidFill>
              </a:rPr>
              <a:t>4% gain</a:t>
            </a:r>
            <a:r>
              <a:rPr lang="en-US" sz="1836" dirty="0" smtClean="0">
                <a:solidFill>
                  <a:srgbClr val="FFFFFF"/>
                </a:solidFill>
              </a:rPr>
              <a:t> on render thread on top of </a:t>
            </a:r>
            <a:r>
              <a:rPr lang="en-US" sz="1836" b="1" dirty="0" smtClean="0">
                <a:solidFill>
                  <a:srgbClr val="FFFFFF"/>
                </a:solidFill>
              </a:rPr>
              <a:t>LTCG</a:t>
            </a:r>
            <a:r>
              <a:rPr lang="en-US" sz="1836" dirty="0" smtClean="0">
                <a:solidFill>
                  <a:srgbClr val="FFFFFF"/>
                </a:solidFill>
              </a:rPr>
              <a:t>.</a:t>
            </a:r>
            <a:endParaRPr lang="en-US" sz="1836" dirty="0">
              <a:solidFill>
                <a:srgbClr val="FFFFFF"/>
              </a:solidFill>
            </a:endParaRPr>
          </a:p>
        </p:txBody>
      </p:sp>
      <p:pic>
        <p:nvPicPr>
          <p:cNvPr id="13" name="Picture 12"/>
          <p:cNvPicPr>
            <a:picLocks noChangeAspect="1"/>
          </p:cNvPicPr>
          <p:nvPr/>
        </p:nvPicPr>
        <p:blipFill>
          <a:blip r:embed="rId2"/>
          <a:stretch>
            <a:fillRect/>
          </a:stretch>
        </p:blipFill>
        <p:spPr>
          <a:xfrm>
            <a:off x="541784" y="4264331"/>
            <a:ext cx="1130745" cy="1450304"/>
          </a:xfrm>
          <a:prstGeom prst="rect">
            <a:avLst/>
          </a:prstGeom>
        </p:spPr>
      </p:pic>
      <p:sp>
        <p:nvSpPr>
          <p:cNvPr id="2" name="Title 1"/>
          <p:cNvSpPr>
            <a:spLocks noGrp="1"/>
          </p:cNvSpPr>
          <p:nvPr>
            <p:ph type="title"/>
          </p:nvPr>
        </p:nvSpPr>
        <p:spPr>
          <a:xfrm>
            <a:off x="358703" y="437908"/>
            <a:ext cx="11887199" cy="912813"/>
          </a:xfrm>
        </p:spPr>
        <p:txBody>
          <a:bodyPr/>
          <a:lstStyle/>
          <a:p>
            <a:r>
              <a:rPr lang="en-US" sz="5400" b="1" dirty="0"/>
              <a:t>Profile Guided Optimization (Xbox One)</a:t>
            </a:r>
            <a:r>
              <a:rPr lang="en-US" sz="5400" b="1" spc="-104" dirty="0"/>
              <a:t/>
            </a:r>
            <a:br>
              <a:rPr lang="en-US" sz="5400" b="1" spc="-104" dirty="0"/>
            </a:br>
            <a:endParaRPr lang="en-US" dirty="0"/>
          </a:p>
        </p:txBody>
      </p:sp>
    </p:spTree>
    <p:extLst>
      <p:ext uri="{BB962C8B-B14F-4D97-AF65-F5344CB8AC3E}">
        <p14:creationId xmlns:p14="http://schemas.microsoft.com/office/powerpoint/2010/main" val="290836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22253" y="68262"/>
            <a:ext cx="12420587" cy="912813"/>
          </a:xfrm>
        </p:spPr>
        <p:txBody>
          <a:bodyPr/>
          <a:lstStyle/>
          <a:p>
            <a:r>
              <a:rPr lang="en-US" dirty="0" smtClean="0"/>
              <a:t>VS2015 compilers build Windows - every day! </a:t>
            </a:r>
            <a:br>
              <a:rPr lang="en-US" dirty="0" smtClean="0"/>
            </a:br>
            <a:endParaRPr lang="en-US" dirty="0"/>
          </a:p>
        </p:txBody>
      </p:sp>
      <p:sp>
        <p:nvSpPr>
          <p:cNvPr id="3" name="Down Arrow 2"/>
          <p:cNvSpPr/>
          <p:nvPr/>
        </p:nvSpPr>
        <p:spPr bwMode="auto">
          <a:xfrm>
            <a:off x="5456237" y="2963865"/>
            <a:ext cx="685800" cy="762000"/>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17" tIns="91317" rIns="34250" bIns="34250" rtlCol="0" anchor="t" anchorCtr="0"/>
          <a:lstStyle/>
          <a:p>
            <a:pPr algn="ctr" defTabSz="93115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638" y="1516062"/>
            <a:ext cx="5638161" cy="99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037640" y="1897062"/>
            <a:ext cx="1371600" cy="468913"/>
          </a:xfrm>
          <a:prstGeom prst="rect">
            <a:avLst/>
          </a:prstGeom>
          <a:noFill/>
        </p:spPr>
        <p:txBody>
          <a:bodyPr wrap="square" lIns="91317" tIns="45661" rIns="91317" bIns="45661" rtlCol="0">
            <a:spAutoFit/>
          </a:bodyPr>
          <a:lstStyle/>
          <a:p>
            <a:r>
              <a:rPr lang="en-US" sz="2400" dirty="0">
                <a:gradFill>
                  <a:gsLst>
                    <a:gs pos="0">
                      <a:schemeClr val="tx1"/>
                    </a:gs>
                    <a:gs pos="100000">
                      <a:schemeClr val="tx1"/>
                    </a:gs>
                  </a:gsLst>
                  <a:lin ang="5400000" scaled="0"/>
                </a:gradFill>
              </a:rPr>
              <a:t>$87.7 B</a:t>
            </a:r>
          </a:p>
        </p:txBody>
      </p:sp>
      <p:sp>
        <p:nvSpPr>
          <p:cNvPr id="11" name="TextBox 10"/>
          <p:cNvSpPr txBox="1"/>
          <p:nvPr/>
        </p:nvSpPr>
        <p:spPr>
          <a:xfrm>
            <a:off x="9494837" y="5401430"/>
            <a:ext cx="1828800" cy="468913"/>
          </a:xfrm>
          <a:prstGeom prst="rect">
            <a:avLst/>
          </a:prstGeom>
          <a:noFill/>
        </p:spPr>
        <p:txBody>
          <a:bodyPr wrap="square" lIns="91317" tIns="45661" rIns="91317" bIns="45661" rtlCol="0">
            <a:spAutoFit/>
          </a:bodyPr>
          <a:lstStyle/>
          <a:p>
            <a:r>
              <a:rPr lang="en-US" sz="2400" dirty="0">
                <a:gradFill>
                  <a:gsLst>
                    <a:gs pos="0">
                      <a:schemeClr val="tx1"/>
                    </a:gs>
                    <a:gs pos="100000">
                      <a:schemeClr val="tx1"/>
                    </a:gs>
                  </a:gsLst>
                  <a:lin ang="5400000" scaled="0"/>
                </a:gradFill>
              </a:rPr>
              <a:t>$100 .0B +</a:t>
            </a:r>
          </a:p>
        </p:txBody>
      </p:sp>
      <p:pic>
        <p:nvPicPr>
          <p:cNvPr id="8" name="Picture 4" descr="http://assets.cougar.nineentertainmentco.com.au/assets/TechLife/2012/06/06/1569/ivybridge_630x349p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640" y="4173138"/>
            <a:ext cx="4434527" cy="245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32" fill="hold" grpId="1" nodeType="clickEffect">
                                  <p:stCondLst>
                                    <p:cond delay="0"/>
                                  </p:stCondLst>
                                  <p:childTnLst>
                                    <p:anim calcmode="lin" valueType="num">
                                      <p:cBhvr>
                                        <p:cTn id="24" dur="500"/>
                                        <p:tgtEl>
                                          <p:spTgt spid="10"/>
                                        </p:tgtEl>
                                        <p:attrNameLst>
                                          <p:attrName>ppt_w</p:attrName>
                                        </p:attrNameLst>
                                      </p:cBhvr>
                                      <p:tavLst>
                                        <p:tav tm="0">
                                          <p:val>
                                            <p:strVal val="ppt_w"/>
                                          </p:val>
                                        </p:tav>
                                        <p:tav tm="100000">
                                          <p:val>
                                            <p:fltVal val="0"/>
                                          </p:val>
                                        </p:tav>
                                      </p:tavLst>
                                    </p:anim>
                                    <p:anim calcmode="lin" valueType="num">
                                      <p:cBhvr>
                                        <p:cTn id="25" dur="500"/>
                                        <p:tgtEl>
                                          <p:spTgt spid="10"/>
                                        </p:tgtEl>
                                        <p:attrNameLst>
                                          <p:attrName>ppt_h</p:attrName>
                                        </p:attrNameLst>
                                      </p:cBhvr>
                                      <p:tavLst>
                                        <p:tav tm="0">
                                          <p:val>
                                            <p:strVal val="ppt_h"/>
                                          </p:val>
                                        </p:tav>
                                        <p:tav tm="100000">
                                          <p:val>
                                            <p:fltVal val="0"/>
                                          </p:val>
                                        </p:tav>
                                      </p:tavLst>
                                    </p:anim>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1" nodeType="clickEffect">
                                  <p:stCondLst>
                                    <p:cond delay="0"/>
                                  </p:stCondLst>
                                  <p:childTnLst>
                                    <p:anim calcmode="lin" valueType="num">
                                      <p:cBhvr>
                                        <p:cTn id="31" dur="100"/>
                                        <p:tgtEl>
                                          <p:spTgt spid="11"/>
                                        </p:tgtEl>
                                        <p:attrNameLst>
                                          <p:attrName>ppt_w</p:attrName>
                                        </p:attrNameLst>
                                      </p:cBhvr>
                                      <p:tavLst>
                                        <p:tav tm="0">
                                          <p:val>
                                            <p:strVal val="ppt_w"/>
                                          </p:val>
                                        </p:tav>
                                        <p:tav tm="100000">
                                          <p:val>
                                            <p:fltVal val="0"/>
                                          </p:val>
                                        </p:tav>
                                      </p:tavLst>
                                    </p:anim>
                                    <p:anim calcmode="lin" valueType="num">
                                      <p:cBhvr>
                                        <p:cTn id="32" dur="100"/>
                                        <p:tgtEl>
                                          <p:spTgt spid="11"/>
                                        </p:tgtEl>
                                        <p:attrNameLst>
                                          <p:attrName>ppt_h</p:attrName>
                                        </p:attrNameLst>
                                      </p:cBhvr>
                                      <p:tavLst>
                                        <p:tav tm="0">
                                          <p:val>
                                            <p:strVal val="ppt_h"/>
                                          </p:val>
                                        </p:tav>
                                        <p:tav tm="100000">
                                          <p:val>
                                            <p:fltVal val="0"/>
                                          </p:val>
                                        </p:tav>
                                      </p:tavLst>
                                    </p:anim>
                                    <p:animEffect transition="out" filter="fade">
                                      <p:cBhvr>
                                        <p:cTn id="33" dur="100"/>
                                        <p:tgtEl>
                                          <p:spTgt spid="11"/>
                                        </p:tgtEl>
                                      </p:cBhvr>
                                    </p:animEffect>
                                    <p:set>
                                      <p:cBhvr>
                                        <p:cTn id="34" dur="1" fill="hold">
                                          <p:stCondLst>
                                            <p:cond delay="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8437" y="982662"/>
            <a:ext cx="12573000" cy="5484812"/>
          </a:xfrm>
        </p:spPr>
        <p:txBody>
          <a:bodyPr/>
          <a:lstStyle/>
          <a:p>
            <a:r>
              <a:rPr lang="en-US" dirty="0"/>
              <a:t>C</a:t>
            </a:r>
            <a:r>
              <a:rPr lang="en-US" dirty="0" smtClean="0"/>
              <a:t>ode generators building Windows in the VS2015 product</a:t>
            </a:r>
            <a:endParaRPr lang="en-US" dirty="0"/>
          </a:p>
          <a:p>
            <a:endParaRPr lang="en-US" dirty="0"/>
          </a:p>
        </p:txBody>
      </p:sp>
      <p:sp>
        <p:nvSpPr>
          <p:cNvPr id="4" name="TextBox 3"/>
          <p:cNvSpPr txBox="1"/>
          <p:nvPr/>
        </p:nvSpPr>
        <p:spPr>
          <a:xfrm>
            <a:off x="2789237" y="2430462"/>
            <a:ext cx="11582400" cy="3539406"/>
          </a:xfrm>
          <a:prstGeom prst="rect">
            <a:avLst/>
          </a:prstGeom>
          <a:noFill/>
        </p:spPr>
        <p:txBody>
          <a:bodyPr wrap="square" lIns="91413" tIns="45708" rIns="91413" bIns="45708" rtlCol="0">
            <a:spAutoFit/>
          </a:bodyPr>
          <a:lstStyle/>
          <a:p>
            <a:r>
              <a:rPr lang="en-US" sz="3200" i="1" dirty="0">
                <a:gradFill>
                  <a:gsLst>
                    <a:gs pos="0">
                      <a:schemeClr val="tx1"/>
                    </a:gs>
                    <a:gs pos="100000">
                      <a:schemeClr val="tx1"/>
                    </a:gs>
                  </a:gsLst>
                  <a:lin ang="5400000" scaled="0"/>
                </a:gradFill>
              </a:rPr>
              <a:t>A</a:t>
            </a:r>
            <a:r>
              <a:rPr lang="en-US" sz="3200" i="1" dirty="0" smtClean="0">
                <a:gradFill>
                  <a:gsLst>
                    <a:gs pos="0">
                      <a:schemeClr val="tx1"/>
                    </a:gs>
                    <a:gs pos="100000">
                      <a:schemeClr val="tx1"/>
                    </a:gs>
                  </a:gsLst>
                  <a:lin ang="5400000" scaled="0"/>
                </a:gradFill>
              </a:rPr>
              <a:t>lso are used to compile:</a:t>
            </a:r>
          </a:p>
          <a:p>
            <a:endParaRPr lang="en-US" sz="3200" i="1" dirty="0">
              <a:gradFill>
                <a:gsLst>
                  <a:gs pos="0">
                    <a:schemeClr val="tx1"/>
                  </a:gs>
                  <a:gs pos="100000">
                    <a:schemeClr val="tx1"/>
                  </a:gs>
                </a:gsLst>
                <a:lin ang="5400000" scaled="0"/>
              </a:gradFill>
            </a:endParaRPr>
          </a:p>
          <a:p>
            <a:r>
              <a:rPr lang="en-US" sz="3200" i="1" dirty="0">
                <a:gradFill>
                  <a:gsLst>
                    <a:gs pos="0">
                      <a:schemeClr val="tx1"/>
                    </a:gs>
                    <a:gs pos="100000">
                      <a:schemeClr val="tx1"/>
                    </a:gs>
                  </a:gsLst>
                  <a:lin ang="5400000" scaled="0"/>
                </a:gradFill>
              </a:rPr>
              <a:t>		</a:t>
            </a:r>
            <a:r>
              <a:rPr lang="en-US" sz="3200" i="1" dirty="0" smtClean="0">
                <a:gradFill>
                  <a:gsLst>
                    <a:gs pos="0">
                      <a:schemeClr val="tx1"/>
                    </a:gs>
                    <a:gs pos="100000">
                      <a:schemeClr val="tx1"/>
                    </a:gs>
                  </a:gsLst>
                  <a:lin ang="5400000" scaled="0"/>
                </a:gradFill>
              </a:rPr>
              <a:t>SQL</a:t>
            </a:r>
            <a:endParaRPr lang="en-US" sz="3200" i="1" dirty="0">
              <a:gradFill>
                <a:gsLst>
                  <a:gs pos="0">
                    <a:schemeClr val="tx1"/>
                  </a:gs>
                  <a:gs pos="100000">
                    <a:schemeClr val="tx1"/>
                  </a:gs>
                </a:gsLst>
                <a:lin ang="5400000" scaled="0"/>
              </a:gradFill>
            </a:endParaRPr>
          </a:p>
          <a:p>
            <a:r>
              <a:rPr lang="en-US" sz="3200" i="1" dirty="0">
                <a:gradFill>
                  <a:gsLst>
                    <a:gs pos="0">
                      <a:schemeClr val="tx1"/>
                    </a:gs>
                    <a:gs pos="100000">
                      <a:schemeClr val="tx1"/>
                    </a:gs>
                  </a:gsLst>
                  <a:lin ang="5400000" scaled="0"/>
                </a:gradFill>
              </a:rPr>
              <a:t>		</a:t>
            </a:r>
            <a:r>
              <a:rPr lang="en-US" sz="3200" i="1" dirty="0" smtClean="0">
                <a:gradFill>
                  <a:gsLst>
                    <a:gs pos="0">
                      <a:schemeClr val="tx1"/>
                    </a:gs>
                    <a:gs pos="100000">
                      <a:schemeClr val="tx1"/>
                    </a:gs>
                  </a:gsLst>
                  <a:lin ang="5400000" scaled="0"/>
                </a:gradFill>
              </a:rPr>
              <a:t>Office</a:t>
            </a:r>
            <a:endParaRPr lang="en-US" sz="3200" i="1" dirty="0">
              <a:gradFill>
                <a:gsLst>
                  <a:gs pos="0">
                    <a:schemeClr val="tx1"/>
                  </a:gs>
                  <a:gs pos="100000">
                    <a:schemeClr val="tx1"/>
                  </a:gs>
                </a:gsLst>
                <a:lin ang="5400000" scaled="0"/>
              </a:gradFill>
            </a:endParaRPr>
          </a:p>
          <a:p>
            <a:r>
              <a:rPr lang="en-US" sz="3200" i="1" dirty="0">
                <a:gradFill>
                  <a:gsLst>
                    <a:gs pos="0">
                      <a:schemeClr val="tx1"/>
                    </a:gs>
                    <a:gs pos="100000">
                      <a:schemeClr val="tx1"/>
                    </a:gs>
                  </a:gsLst>
                  <a:lin ang="5400000" scaled="0"/>
                </a:gradFill>
              </a:rPr>
              <a:t>		</a:t>
            </a:r>
            <a:r>
              <a:rPr lang="en-US" sz="3200" i="1" dirty="0" err="1">
                <a:gradFill>
                  <a:gsLst>
                    <a:gs pos="0">
                      <a:schemeClr val="tx1"/>
                    </a:gs>
                    <a:gs pos="100000">
                      <a:schemeClr val="tx1"/>
                    </a:gs>
                  </a:gsLst>
                  <a:lin ang="5400000" scaled="0"/>
                </a:gradFill>
              </a:rPr>
              <a:t>.Net</a:t>
            </a:r>
            <a:endParaRPr lang="en-US" sz="3200" i="1" dirty="0">
              <a:gradFill>
                <a:gsLst>
                  <a:gs pos="0">
                    <a:schemeClr val="tx1"/>
                  </a:gs>
                  <a:gs pos="100000">
                    <a:schemeClr val="tx1"/>
                  </a:gs>
                </a:gsLst>
                <a:lin ang="5400000" scaled="0"/>
              </a:gradFill>
            </a:endParaRPr>
          </a:p>
          <a:p>
            <a:r>
              <a:rPr lang="en-US" sz="3200" i="1" dirty="0">
                <a:gradFill>
                  <a:gsLst>
                    <a:gs pos="0">
                      <a:schemeClr val="tx1"/>
                    </a:gs>
                    <a:gs pos="100000">
                      <a:schemeClr val="tx1"/>
                    </a:gs>
                  </a:gsLst>
                  <a:lin ang="5400000" scaled="0"/>
                </a:gradFill>
              </a:rPr>
              <a:t>		Visual </a:t>
            </a:r>
            <a:r>
              <a:rPr lang="en-US" sz="3200" i="1" dirty="0" smtClean="0">
                <a:gradFill>
                  <a:gsLst>
                    <a:gs pos="0">
                      <a:schemeClr val="tx1"/>
                    </a:gs>
                    <a:gs pos="100000">
                      <a:schemeClr val="tx1"/>
                    </a:gs>
                  </a:gsLst>
                  <a:lin ang="5400000" scaled="0"/>
                </a:gradFill>
              </a:rPr>
              <a:t>Studio</a:t>
            </a:r>
          </a:p>
          <a:p>
            <a:r>
              <a:rPr lang="en-US" sz="3200" i="1" dirty="0" smtClean="0">
                <a:gradFill>
                  <a:gsLst>
                    <a:gs pos="0">
                      <a:schemeClr val="tx1"/>
                    </a:gs>
                    <a:gs pos="100000">
                      <a:schemeClr val="tx1"/>
                    </a:gs>
                  </a:gsLst>
                  <a:lin ang="5400000" scaled="0"/>
                </a:gradFill>
              </a:rPr>
              <a:t>		Windows futures</a:t>
            </a:r>
            <a:endParaRPr lang="en-US" sz="3200" i="1"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23477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0837" y="296862"/>
            <a:ext cx="11887200" cy="6172200"/>
          </a:xfrm>
        </p:spPr>
        <p:txBody>
          <a:bodyPr/>
          <a:lstStyle/>
          <a:p>
            <a:r>
              <a:rPr lang="en-US" dirty="0" smtClean="0"/>
              <a:t>Code generation is responsible for:</a:t>
            </a:r>
          </a:p>
          <a:p>
            <a:endParaRPr lang="en-US" dirty="0" smtClean="0"/>
          </a:p>
          <a:p>
            <a:pPr lvl="1"/>
            <a:r>
              <a:rPr lang="en-US" dirty="0" smtClean="0"/>
              <a:t>	Instruction Set Architecture</a:t>
            </a:r>
          </a:p>
          <a:p>
            <a:pPr lvl="1"/>
            <a:r>
              <a:rPr lang="en-US" dirty="0" smtClean="0"/>
              <a:t>	Performance </a:t>
            </a:r>
          </a:p>
          <a:p>
            <a:pPr lvl="1"/>
            <a:r>
              <a:rPr lang="en-US" dirty="0" smtClean="0"/>
              <a:t>	ABI </a:t>
            </a:r>
          </a:p>
          <a:p>
            <a:pPr lvl="1"/>
            <a:r>
              <a:rPr lang="en-US" dirty="0" smtClean="0"/>
              <a:t>	Security </a:t>
            </a:r>
          </a:p>
          <a:p>
            <a:pPr lvl="1"/>
            <a:r>
              <a:rPr lang="en-US" dirty="0" smtClean="0"/>
              <a:t>	Interop</a:t>
            </a:r>
          </a:p>
          <a:p>
            <a:pPr lvl="1"/>
            <a:r>
              <a:rPr lang="en-US" dirty="0" smtClean="0"/>
              <a:t>	Runtime semantics</a:t>
            </a:r>
          </a:p>
          <a:p>
            <a:pPr lvl="1"/>
            <a:r>
              <a:rPr lang="en-US" dirty="0" smtClean="0"/>
              <a:t>	Debugging</a:t>
            </a:r>
          </a:p>
          <a:p>
            <a:pPr lvl="1"/>
            <a:r>
              <a:rPr lang="en-US" dirty="0"/>
              <a:t>	</a:t>
            </a:r>
            <a:r>
              <a:rPr lang="en-US" dirty="0" smtClean="0"/>
              <a:t>GC &amp; </a:t>
            </a:r>
            <a:r>
              <a:rPr lang="en-US" dirty="0" err="1" smtClean="0"/>
              <a:t>AutoRefCounting</a:t>
            </a:r>
            <a:endParaRPr lang="en-US" dirty="0" smtClean="0"/>
          </a:p>
          <a:p>
            <a:pPr lvl="1"/>
            <a:r>
              <a:rPr lang="en-US" dirty="0" smtClean="0"/>
              <a:t>	Errors and warnings</a:t>
            </a:r>
            <a:endParaRPr lang="en-US" dirty="0"/>
          </a:p>
        </p:txBody>
      </p:sp>
    </p:spTree>
    <p:extLst>
      <p:ext uri="{BB962C8B-B14F-4D97-AF65-F5344CB8AC3E}">
        <p14:creationId xmlns:p14="http://schemas.microsoft.com/office/powerpoint/2010/main" val="102887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http://assets.cougar.nineentertainmentco.com.au/assets/TechLife/2012/06/06/1569/ivybridge_630x349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7" y="2782757"/>
            <a:ext cx="6000750" cy="33242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87363" y="144462"/>
            <a:ext cx="11887200" cy="6534250"/>
            <a:chOff x="274638" y="144462"/>
            <a:chExt cx="11887200" cy="6534250"/>
          </a:xfrm>
        </p:grpSpPr>
        <p:sp>
          <p:nvSpPr>
            <p:cNvPr id="33" name="Title 2"/>
            <p:cNvSpPr txBox="1">
              <a:spLocks/>
            </p:cNvSpPr>
            <p:nvPr/>
          </p:nvSpPr>
          <p:spPr>
            <a:xfrm>
              <a:off x="274638" y="296862"/>
              <a:ext cx="11887200" cy="914400"/>
            </a:xfrm>
            <a:prstGeom prst="rect">
              <a:avLst/>
            </a:prstGeom>
          </p:spPr>
          <p:txBody>
            <a:bodyPr lIns="91279" tIns="45638" rIns="91279" bIns="45638"/>
            <a:lst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a:lstStyle>
            <a:p>
              <a:pPr algn="r"/>
              <a:r>
                <a:rPr lang="en-US" dirty="0" smtClean="0"/>
                <a:t>Ivy Bridge </a:t>
              </a:r>
              <a:endParaRPr lang="en-US" dirty="0"/>
            </a:p>
          </p:txBody>
        </p:sp>
        <p:grpSp>
          <p:nvGrpSpPr>
            <p:cNvPr id="7" name="Group 6"/>
            <p:cNvGrpSpPr/>
            <p:nvPr/>
          </p:nvGrpSpPr>
          <p:grpSpPr>
            <a:xfrm>
              <a:off x="1036523" y="144462"/>
              <a:ext cx="5280172" cy="6534250"/>
              <a:chOff x="1036523" y="144462"/>
              <a:chExt cx="5280172" cy="6534250"/>
            </a:xfrm>
          </p:grpSpPr>
          <p:cxnSp>
            <p:nvCxnSpPr>
              <p:cNvPr id="4" name="Straight Connector 3"/>
              <p:cNvCxnSpPr>
                <a:endCxn id="14" idx="0"/>
              </p:cNvCxnSpPr>
              <p:nvPr/>
            </p:nvCxnSpPr>
            <p:spPr>
              <a:xfrm>
                <a:off x="3551484" y="2201862"/>
                <a:ext cx="2269925" cy="1942336"/>
              </a:xfrm>
              <a:prstGeom prst="line">
                <a:avLst/>
              </a:prstGeom>
            </p:spPr>
            <p:style>
              <a:lnRef idx="1">
                <a:schemeClr val="accent3"/>
              </a:lnRef>
              <a:fillRef idx="0">
                <a:schemeClr val="accent3"/>
              </a:fillRef>
              <a:effectRef idx="0">
                <a:schemeClr val="accent3"/>
              </a:effectRef>
              <a:fontRef idx="minor">
                <a:schemeClr val="tx1"/>
              </a:fontRef>
            </p:style>
          </p:cxnSp>
          <p:sp>
            <p:nvSpPr>
              <p:cNvPr id="14" name="Rectangle 13"/>
              <p:cNvSpPr/>
              <p:nvPr/>
            </p:nvSpPr>
            <p:spPr bwMode="auto">
              <a:xfrm>
                <a:off x="5761044" y="4144216"/>
                <a:ext cx="120701" cy="664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279" tIns="91279" rIns="34235" bIns="34235" rtlCol="0" anchor="t" anchorCtr="0"/>
              <a:lstStyle/>
              <a:p>
                <a:pPr algn="ctr" defTabSz="930761"/>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036523" y="144462"/>
                <a:ext cx="5280172" cy="6534250"/>
                <a:chOff x="1036523" y="144462"/>
                <a:chExt cx="5280172" cy="6534250"/>
              </a:xfrm>
            </p:grpSpPr>
            <p:pic>
              <p:nvPicPr>
                <p:cNvPr id="5" name="Picture 2" descr="http://media.bestofmicro.com/intel-cpu-history,J-T-15234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44462"/>
                  <a:ext cx="1905226"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1646236" y="2201862"/>
                  <a:ext cx="4114800" cy="1929916"/>
                </a:xfrm>
                <a:prstGeom prst="line">
                  <a:avLst/>
                </a:prstGeom>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a:off x="3551124" y="144462"/>
                  <a:ext cx="2330614" cy="3999736"/>
                </a:xfrm>
                <a:prstGeom prst="line">
                  <a:avLst/>
                </a:prstGeom>
              </p:spPr>
              <p:style>
                <a:lnRef idx="1">
                  <a:schemeClr val="accent3"/>
                </a:lnRef>
                <a:fillRef idx="0">
                  <a:schemeClr val="accent3"/>
                </a:fillRef>
                <a:effectRef idx="0">
                  <a:schemeClr val="accent3"/>
                </a:effectRef>
                <a:fontRef idx="minor">
                  <a:schemeClr val="tx1"/>
                </a:fontRef>
              </p:style>
            </p:cxnSp>
            <p:sp>
              <p:nvSpPr>
                <p:cNvPr id="2" name="TextBox 1"/>
                <p:cNvSpPr txBox="1"/>
                <p:nvPr/>
              </p:nvSpPr>
              <p:spPr>
                <a:xfrm>
                  <a:off x="1036523" y="5478462"/>
                  <a:ext cx="2514601" cy="1200250"/>
                </a:xfrm>
                <a:prstGeom prst="rect">
                  <a:avLst/>
                </a:prstGeom>
                <a:noFill/>
              </p:spPr>
              <p:txBody>
                <a:bodyPr wrap="square" lIns="91317" tIns="45661" rIns="91317" bIns="45661" rtlCol="0">
                  <a:spAutoFit/>
                </a:bodyPr>
                <a:lstStyle/>
                <a:p>
                  <a:r>
                    <a:rPr lang="en-US" sz="3600" dirty="0">
                      <a:gradFill>
                        <a:gsLst>
                          <a:gs pos="0">
                            <a:schemeClr val="tx1"/>
                          </a:gs>
                          <a:gs pos="100000">
                            <a:schemeClr val="tx1"/>
                          </a:gs>
                        </a:gsLst>
                        <a:lin ang="5400000" scaled="0"/>
                      </a:gradFill>
                    </a:rPr>
                    <a:t>1.4 Billion Transistors</a:t>
                  </a:r>
                </a:p>
              </p:txBody>
            </p:sp>
            <p:sp>
              <p:nvSpPr>
                <p:cNvPr id="6" name="Up Arrow 5"/>
                <p:cNvSpPr/>
                <p:nvPr/>
              </p:nvSpPr>
              <p:spPr bwMode="auto">
                <a:xfrm>
                  <a:off x="5326094" y="4216196"/>
                  <a:ext cx="990601" cy="1361328"/>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17" tIns="91317" rIns="34250" bIns="34250" rtlCol="0" anchor="t" anchorCtr="0"/>
                <a:lstStyle/>
                <a:p>
                  <a:pPr algn="ctr" defTabSz="93115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5" name="Rectangle 24"/>
          <p:cNvSpPr/>
          <p:nvPr/>
        </p:nvSpPr>
        <p:spPr>
          <a:xfrm>
            <a:off x="5758004" y="2911881"/>
            <a:ext cx="1097673" cy="369332"/>
          </a:xfrm>
          <a:prstGeom prst="rect">
            <a:avLst/>
          </a:prstGeom>
          <a:ln>
            <a:solidFill>
              <a:schemeClr val="accent6"/>
            </a:solidFill>
          </a:ln>
        </p:spPr>
        <p:txBody>
          <a:bodyPr wrap="none">
            <a:spAutoFit/>
          </a:bodyPr>
          <a:lstStyle/>
          <a:p>
            <a:r>
              <a:rPr lang="en-US" dirty="0" smtClean="0"/>
              <a:t>.EXE .DLL</a:t>
            </a:r>
            <a:endParaRPr lang="en-US" dirty="0"/>
          </a:p>
        </p:txBody>
      </p:sp>
      <p:sp>
        <p:nvSpPr>
          <p:cNvPr id="26" name="Rectangle 25"/>
          <p:cNvSpPr/>
          <p:nvPr/>
        </p:nvSpPr>
        <p:spPr>
          <a:xfrm>
            <a:off x="5293660" y="2062446"/>
            <a:ext cx="831195" cy="369332"/>
          </a:xfrm>
          <a:prstGeom prst="rect">
            <a:avLst/>
          </a:prstGeom>
          <a:ln>
            <a:solidFill>
              <a:schemeClr val="tx1"/>
            </a:solidFill>
          </a:ln>
        </p:spPr>
        <p:txBody>
          <a:bodyPr wrap="square">
            <a:spAutoFit/>
          </a:bodyPr>
          <a:lstStyle/>
          <a:p>
            <a:r>
              <a:rPr lang="en-US" dirty="0"/>
              <a:t>linker</a:t>
            </a:r>
          </a:p>
        </p:txBody>
      </p:sp>
      <p:sp>
        <p:nvSpPr>
          <p:cNvPr id="27" name="Rectangle 26"/>
          <p:cNvSpPr/>
          <p:nvPr/>
        </p:nvSpPr>
        <p:spPr>
          <a:xfrm>
            <a:off x="6279797" y="2062446"/>
            <a:ext cx="901806" cy="369332"/>
          </a:xfrm>
          <a:prstGeom prst="rect">
            <a:avLst/>
          </a:prstGeom>
          <a:ln>
            <a:solidFill>
              <a:schemeClr val="tx1"/>
            </a:solidFill>
          </a:ln>
        </p:spPr>
        <p:txBody>
          <a:bodyPr wrap="square">
            <a:spAutoFit/>
          </a:bodyPr>
          <a:lstStyle/>
          <a:p>
            <a:r>
              <a:rPr lang="en-US" dirty="0"/>
              <a:t>binder</a:t>
            </a:r>
          </a:p>
        </p:txBody>
      </p:sp>
      <p:sp>
        <p:nvSpPr>
          <p:cNvPr id="28" name="Rectangle 27"/>
          <p:cNvSpPr/>
          <p:nvPr/>
        </p:nvSpPr>
        <p:spPr>
          <a:xfrm>
            <a:off x="5293660" y="1336553"/>
            <a:ext cx="1887943" cy="646331"/>
          </a:xfrm>
          <a:prstGeom prst="rect">
            <a:avLst/>
          </a:prstGeom>
          <a:ln>
            <a:solidFill>
              <a:schemeClr val="tx1"/>
            </a:solidFill>
          </a:ln>
        </p:spPr>
        <p:txBody>
          <a:bodyPr wrap="square">
            <a:spAutoFit/>
          </a:bodyPr>
          <a:lstStyle/>
          <a:p>
            <a:r>
              <a:rPr lang="en-US" dirty="0" smtClean="0"/>
              <a:t>Code Generation</a:t>
            </a:r>
          </a:p>
          <a:p>
            <a:r>
              <a:rPr lang="en-US" dirty="0"/>
              <a:t> </a:t>
            </a:r>
            <a:r>
              <a:rPr lang="en-US" dirty="0" smtClean="0"/>
              <a:t>       C2.dll</a:t>
            </a:r>
            <a:endParaRPr lang="en-US" dirty="0"/>
          </a:p>
        </p:txBody>
      </p:sp>
      <p:sp>
        <p:nvSpPr>
          <p:cNvPr id="29" name="Rectangle 28"/>
          <p:cNvSpPr/>
          <p:nvPr/>
        </p:nvSpPr>
        <p:spPr>
          <a:xfrm>
            <a:off x="5732030" y="262651"/>
            <a:ext cx="877163" cy="369332"/>
          </a:xfrm>
          <a:prstGeom prst="rect">
            <a:avLst/>
          </a:prstGeom>
        </p:spPr>
        <p:txBody>
          <a:bodyPr wrap="none">
            <a:spAutoFit/>
          </a:bodyPr>
          <a:lstStyle/>
          <a:p>
            <a:r>
              <a:rPr lang="en-US" dirty="0"/>
              <a:t>C/C++</a:t>
            </a:r>
          </a:p>
        </p:txBody>
      </p:sp>
      <p:sp>
        <p:nvSpPr>
          <p:cNvPr id="30" name="Down Arrow 29"/>
          <p:cNvSpPr/>
          <p:nvPr/>
        </p:nvSpPr>
        <p:spPr bwMode="auto">
          <a:xfrm>
            <a:off x="6124854" y="666194"/>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1" name="Down Arrow 30"/>
          <p:cNvSpPr/>
          <p:nvPr/>
        </p:nvSpPr>
        <p:spPr bwMode="auto">
          <a:xfrm>
            <a:off x="6197813" y="2522087"/>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10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8"/>
                                        </p:tgtEl>
                                        <p:attrNameLst>
                                          <p:attrName>ppt_w</p:attrName>
                                        </p:attrNameLst>
                                      </p:cBhvr>
                                      <p:tavLst>
                                        <p:tav tm="0">
                                          <p:val>
                                            <p:strVal val="ppt_w"/>
                                          </p:val>
                                        </p:tav>
                                        <p:tav tm="100000">
                                          <p:val>
                                            <p:fltVal val="0"/>
                                          </p:val>
                                        </p:tav>
                                      </p:tavLst>
                                    </p:anim>
                                    <p:anim calcmode="lin" valueType="num">
                                      <p:cBhvr>
                                        <p:cTn id="7" dur="1000"/>
                                        <p:tgtEl>
                                          <p:spTgt spid="8"/>
                                        </p:tgtEl>
                                        <p:attrNameLst>
                                          <p:attrName>ppt_h</p:attrName>
                                        </p:attrNameLst>
                                      </p:cBhvr>
                                      <p:tavLst>
                                        <p:tav tm="0">
                                          <p:val>
                                            <p:strVal val="ppt_h"/>
                                          </p:val>
                                        </p:tav>
                                        <p:tav tm="100000">
                                          <p:val>
                                            <p:fltVal val="0"/>
                                          </p:val>
                                        </p:tav>
                                      </p:tavLst>
                                    </p:anim>
                                    <p:anim calcmode="lin" valueType="num">
                                      <p:cBhvr>
                                        <p:cTn id="8" dur="1000"/>
                                        <p:tgtEl>
                                          <p:spTgt spid="8"/>
                                        </p:tgtEl>
                                        <p:attrNameLst>
                                          <p:attrName>style.rotation</p:attrName>
                                        </p:attrNameLst>
                                      </p:cBhvr>
                                      <p:tavLst>
                                        <p:tav tm="0">
                                          <p:val>
                                            <p:fltVal val="0"/>
                                          </p:val>
                                        </p:tav>
                                        <p:tav tm="100000">
                                          <p:val>
                                            <p:fltVal val="90"/>
                                          </p:val>
                                        </p:tav>
                                      </p:tavLst>
                                    </p:anim>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2052"/>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 ABI</a:t>
            </a:r>
            <a:endParaRPr lang="en-US" dirty="0"/>
          </a:p>
        </p:txBody>
      </p:sp>
      <p:sp>
        <p:nvSpPr>
          <p:cNvPr id="4" name="TextBox 3"/>
          <p:cNvSpPr txBox="1"/>
          <p:nvPr/>
        </p:nvSpPr>
        <p:spPr>
          <a:xfrm>
            <a:off x="493856" y="5532238"/>
            <a:ext cx="11327110"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Ntdll.dll  </a:t>
            </a:r>
          </a:p>
        </p:txBody>
      </p:sp>
      <p:sp>
        <p:nvSpPr>
          <p:cNvPr id="6" name="Rectangle 5"/>
          <p:cNvSpPr/>
          <p:nvPr/>
        </p:nvSpPr>
        <p:spPr>
          <a:xfrm>
            <a:off x="503237" y="3946596"/>
            <a:ext cx="1676400" cy="646331"/>
          </a:xfrm>
          <a:prstGeom prst="rect">
            <a:avLst/>
          </a:prstGeom>
          <a:ln>
            <a:solidFill>
              <a:schemeClr val="tx1"/>
            </a:solidFill>
          </a:ln>
        </p:spPr>
        <p:txBody>
          <a:bodyPr wrap="square">
            <a:spAutoFit/>
          </a:bodyPr>
          <a:lstStyle/>
          <a:p>
            <a:r>
              <a:rPr lang="en-US" dirty="0" smtClean="0"/>
              <a:t>Framework-1</a:t>
            </a:r>
          </a:p>
          <a:p>
            <a:endParaRPr lang="en-US" dirty="0"/>
          </a:p>
        </p:txBody>
      </p:sp>
      <p:sp>
        <p:nvSpPr>
          <p:cNvPr id="7" name="Rectangle 6"/>
          <p:cNvSpPr/>
          <p:nvPr/>
        </p:nvSpPr>
        <p:spPr>
          <a:xfrm>
            <a:off x="503237" y="4834748"/>
            <a:ext cx="2024964" cy="369332"/>
          </a:xfrm>
          <a:prstGeom prst="rect">
            <a:avLst/>
          </a:prstGeom>
          <a:ln>
            <a:solidFill>
              <a:schemeClr val="tx1"/>
            </a:solidFill>
          </a:ln>
        </p:spPr>
        <p:txBody>
          <a:bodyPr wrap="square">
            <a:spAutoFit/>
          </a:bodyPr>
          <a:lstStyle/>
          <a:p>
            <a:r>
              <a:rPr lang="en-US" dirty="0" smtClean="0"/>
              <a:t>Runtime-1</a:t>
            </a:r>
            <a:endParaRPr lang="en-US" dirty="0"/>
          </a:p>
        </p:txBody>
      </p:sp>
      <p:sp>
        <p:nvSpPr>
          <p:cNvPr id="9" name="Rectangle 8"/>
          <p:cNvSpPr/>
          <p:nvPr/>
        </p:nvSpPr>
        <p:spPr>
          <a:xfrm>
            <a:off x="8840141" y="3950221"/>
            <a:ext cx="2565079" cy="646331"/>
          </a:xfrm>
          <a:prstGeom prst="rect">
            <a:avLst/>
          </a:prstGeom>
          <a:ln>
            <a:solidFill>
              <a:schemeClr val="tx1"/>
            </a:solidFill>
          </a:ln>
        </p:spPr>
        <p:txBody>
          <a:bodyPr wrap="square">
            <a:spAutoFit/>
          </a:bodyPr>
          <a:lstStyle/>
          <a:p>
            <a:r>
              <a:rPr lang="en-US" dirty="0" err="1"/>
              <a:t>.</a:t>
            </a:r>
            <a:r>
              <a:rPr lang="en-US" dirty="0" err="1" smtClean="0"/>
              <a:t>Net</a:t>
            </a:r>
            <a:r>
              <a:rPr lang="en-US" dirty="0" smtClean="0"/>
              <a:t> Native </a:t>
            </a:r>
            <a:r>
              <a:rPr lang="en-US" dirty="0"/>
              <a:t>Framework</a:t>
            </a:r>
          </a:p>
          <a:p>
            <a:r>
              <a:rPr lang="en-US" dirty="0" smtClean="0"/>
              <a:t> </a:t>
            </a:r>
            <a:r>
              <a:rPr lang="en-US" dirty="0"/>
              <a:t>Class Library</a:t>
            </a:r>
          </a:p>
        </p:txBody>
      </p:sp>
      <p:sp>
        <p:nvSpPr>
          <p:cNvPr id="10" name="Rectangle 9"/>
          <p:cNvSpPr/>
          <p:nvPr/>
        </p:nvSpPr>
        <p:spPr>
          <a:xfrm>
            <a:off x="8903430" y="4834748"/>
            <a:ext cx="2917536" cy="369332"/>
          </a:xfrm>
          <a:prstGeom prst="rect">
            <a:avLst/>
          </a:prstGeom>
          <a:ln>
            <a:solidFill>
              <a:schemeClr val="tx1"/>
            </a:solidFill>
          </a:ln>
        </p:spPr>
        <p:txBody>
          <a:bodyPr wrap="square">
            <a:spAutoFit/>
          </a:bodyPr>
          <a:lstStyle/>
          <a:p>
            <a:r>
              <a:rPr lang="en-US" dirty="0"/>
              <a:t>MRT100.dll	</a:t>
            </a:r>
          </a:p>
        </p:txBody>
      </p:sp>
      <p:sp>
        <p:nvSpPr>
          <p:cNvPr id="18" name="Rectangle 17"/>
          <p:cNvSpPr/>
          <p:nvPr/>
        </p:nvSpPr>
        <p:spPr>
          <a:xfrm>
            <a:off x="2872460" y="3775501"/>
            <a:ext cx="1578047" cy="923330"/>
          </a:xfrm>
          <a:prstGeom prst="rect">
            <a:avLst/>
          </a:prstGeom>
          <a:ln>
            <a:solidFill>
              <a:schemeClr val="tx1"/>
            </a:solidFill>
          </a:ln>
        </p:spPr>
        <p:txBody>
          <a:bodyPr wrap="square">
            <a:spAutoFit/>
          </a:bodyPr>
          <a:lstStyle/>
          <a:p>
            <a:r>
              <a:rPr lang="en-US" dirty="0"/>
              <a:t>STL</a:t>
            </a:r>
          </a:p>
          <a:p>
            <a:r>
              <a:rPr lang="en-US" dirty="0" smtClean="0"/>
              <a:t>BOOST</a:t>
            </a:r>
          </a:p>
          <a:p>
            <a:r>
              <a:rPr lang="en-US" dirty="0" err="1" smtClean="0"/>
              <a:t>WinRT</a:t>
            </a:r>
            <a:endParaRPr lang="en-US" dirty="0"/>
          </a:p>
        </p:txBody>
      </p:sp>
      <p:sp>
        <p:nvSpPr>
          <p:cNvPr id="19" name="Rectangle 18"/>
          <p:cNvSpPr/>
          <p:nvPr/>
        </p:nvSpPr>
        <p:spPr>
          <a:xfrm>
            <a:off x="2884722" y="4854961"/>
            <a:ext cx="1967823" cy="369332"/>
          </a:xfrm>
          <a:prstGeom prst="rect">
            <a:avLst/>
          </a:prstGeom>
          <a:ln>
            <a:solidFill>
              <a:schemeClr val="tx1"/>
            </a:solidFill>
          </a:ln>
        </p:spPr>
        <p:txBody>
          <a:bodyPr wrap="square">
            <a:spAutoFit/>
          </a:bodyPr>
          <a:lstStyle/>
          <a:p>
            <a:r>
              <a:rPr lang="en-US" dirty="0" smtClean="0"/>
              <a:t>CRT140.dll</a:t>
            </a:r>
            <a:endParaRPr lang="en-US" dirty="0"/>
          </a:p>
        </p:txBody>
      </p:sp>
      <p:pic>
        <p:nvPicPr>
          <p:cNvPr id="20" name="Picture 19"/>
          <p:cNvPicPr>
            <a:picLocks noChangeAspect="1"/>
          </p:cNvPicPr>
          <p:nvPr/>
        </p:nvPicPr>
        <p:blipFill>
          <a:blip r:embed="rId2"/>
          <a:stretch>
            <a:fillRect/>
          </a:stretch>
        </p:blipFill>
        <p:spPr>
          <a:xfrm>
            <a:off x="7218174" y="4886694"/>
            <a:ext cx="281472" cy="281389"/>
          </a:xfrm>
          <a:prstGeom prst="rect">
            <a:avLst/>
          </a:prstGeom>
        </p:spPr>
      </p:pic>
      <p:pic>
        <p:nvPicPr>
          <p:cNvPr id="21" name="Picture 20"/>
          <p:cNvPicPr>
            <a:picLocks noChangeAspect="1"/>
          </p:cNvPicPr>
          <p:nvPr/>
        </p:nvPicPr>
        <p:blipFill>
          <a:blip r:embed="rId2"/>
          <a:stretch>
            <a:fillRect/>
          </a:stretch>
        </p:blipFill>
        <p:spPr>
          <a:xfrm>
            <a:off x="7643617" y="4878719"/>
            <a:ext cx="281472" cy="281389"/>
          </a:xfrm>
          <a:prstGeom prst="rect">
            <a:avLst/>
          </a:prstGeom>
        </p:spPr>
      </p:pic>
      <p:pic>
        <p:nvPicPr>
          <p:cNvPr id="22" name="Picture 21"/>
          <p:cNvPicPr>
            <a:picLocks noChangeAspect="1"/>
          </p:cNvPicPr>
          <p:nvPr/>
        </p:nvPicPr>
        <p:blipFill>
          <a:blip r:embed="rId2"/>
          <a:stretch>
            <a:fillRect/>
          </a:stretch>
        </p:blipFill>
        <p:spPr>
          <a:xfrm>
            <a:off x="8060802" y="4878719"/>
            <a:ext cx="281472" cy="281389"/>
          </a:xfrm>
          <a:prstGeom prst="rect">
            <a:avLst/>
          </a:prstGeom>
        </p:spPr>
      </p:pic>
      <p:grpSp>
        <p:nvGrpSpPr>
          <p:cNvPr id="16" name="Group 15"/>
          <p:cNvGrpSpPr/>
          <p:nvPr/>
        </p:nvGrpSpPr>
        <p:grpSpPr>
          <a:xfrm>
            <a:off x="4498828" y="3184551"/>
            <a:ext cx="1626322" cy="2101128"/>
            <a:chOff x="4498828" y="3184551"/>
            <a:chExt cx="1626322" cy="2101128"/>
          </a:xfrm>
        </p:grpSpPr>
        <p:sp>
          <p:nvSpPr>
            <p:cNvPr id="30" name="Striped Right Arrow 29"/>
            <p:cNvSpPr/>
            <p:nvPr/>
          </p:nvSpPr>
          <p:spPr bwMode="auto">
            <a:xfrm rot="9404307">
              <a:off x="4498828" y="3638818"/>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2" name="Striped Right Arrow 31"/>
            <p:cNvSpPr/>
            <p:nvPr/>
          </p:nvSpPr>
          <p:spPr bwMode="auto">
            <a:xfrm rot="7869215">
              <a:off x="4403965" y="4073967"/>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8" name="Striped Right Arrow 37"/>
            <p:cNvSpPr/>
            <p:nvPr/>
          </p:nvSpPr>
          <p:spPr bwMode="auto">
            <a:xfrm rot="5400000">
              <a:off x="5065365" y="4263090"/>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Rectangle 28"/>
          <p:cNvSpPr/>
          <p:nvPr/>
        </p:nvSpPr>
        <p:spPr>
          <a:xfrm>
            <a:off x="5570494" y="2938882"/>
            <a:ext cx="1097673" cy="369332"/>
          </a:xfrm>
          <a:prstGeom prst="rect">
            <a:avLst/>
          </a:prstGeom>
          <a:ln>
            <a:solidFill>
              <a:schemeClr val="accent6"/>
            </a:solidFill>
          </a:ln>
        </p:spPr>
        <p:txBody>
          <a:bodyPr wrap="none">
            <a:spAutoFit/>
          </a:bodyPr>
          <a:lstStyle/>
          <a:p>
            <a:r>
              <a:rPr lang="en-US" dirty="0" smtClean="0"/>
              <a:t>.EXE .DLL</a:t>
            </a:r>
            <a:endParaRPr lang="en-US" dirty="0"/>
          </a:p>
        </p:txBody>
      </p:sp>
      <p:sp>
        <p:nvSpPr>
          <p:cNvPr id="35" name="Rectangle 34"/>
          <p:cNvSpPr/>
          <p:nvPr/>
        </p:nvSpPr>
        <p:spPr>
          <a:xfrm>
            <a:off x="5106150" y="2089447"/>
            <a:ext cx="831195" cy="369332"/>
          </a:xfrm>
          <a:prstGeom prst="rect">
            <a:avLst/>
          </a:prstGeom>
          <a:ln>
            <a:solidFill>
              <a:schemeClr val="tx1"/>
            </a:solidFill>
          </a:ln>
        </p:spPr>
        <p:txBody>
          <a:bodyPr wrap="square">
            <a:spAutoFit/>
          </a:bodyPr>
          <a:lstStyle/>
          <a:p>
            <a:r>
              <a:rPr lang="en-US" dirty="0"/>
              <a:t>linker</a:t>
            </a:r>
          </a:p>
        </p:txBody>
      </p:sp>
      <p:sp>
        <p:nvSpPr>
          <p:cNvPr id="36" name="Rectangle 35"/>
          <p:cNvSpPr/>
          <p:nvPr/>
        </p:nvSpPr>
        <p:spPr>
          <a:xfrm>
            <a:off x="6092287" y="2089447"/>
            <a:ext cx="901806" cy="369332"/>
          </a:xfrm>
          <a:prstGeom prst="rect">
            <a:avLst/>
          </a:prstGeom>
          <a:ln>
            <a:solidFill>
              <a:schemeClr val="tx1"/>
            </a:solidFill>
          </a:ln>
        </p:spPr>
        <p:txBody>
          <a:bodyPr wrap="square">
            <a:spAutoFit/>
          </a:bodyPr>
          <a:lstStyle/>
          <a:p>
            <a:r>
              <a:rPr lang="en-US" dirty="0"/>
              <a:t>binder</a:t>
            </a:r>
          </a:p>
        </p:txBody>
      </p:sp>
      <p:sp>
        <p:nvSpPr>
          <p:cNvPr id="37" name="Rectangle 36"/>
          <p:cNvSpPr/>
          <p:nvPr/>
        </p:nvSpPr>
        <p:spPr>
          <a:xfrm>
            <a:off x="5106150" y="1363554"/>
            <a:ext cx="1887943" cy="646331"/>
          </a:xfrm>
          <a:prstGeom prst="rect">
            <a:avLst/>
          </a:prstGeom>
          <a:ln>
            <a:solidFill>
              <a:schemeClr val="tx1"/>
            </a:solidFill>
          </a:ln>
        </p:spPr>
        <p:txBody>
          <a:bodyPr wrap="square">
            <a:spAutoFit/>
          </a:bodyPr>
          <a:lstStyle/>
          <a:p>
            <a:r>
              <a:rPr lang="en-US" dirty="0" smtClean="0"/>
              <a:t>Code Generation</a:t>
            </a:r>
          </a:p>
          <a:p>
            <a:r>
              <a:rPr lang="en-US" dirty="0"/>
              <a:t> </a:t>
            </a:r>
            <a:r>
              <a:rPr lang="en-US" dirty="0" smtClean="0"/>
              <a:t>       C2.dll</a:t>
            </a:r>
            <a:endParaRPr lang="en-US" dirty="0"/>
          </a:p>
        </p:txBody>
      </p:sp>
      <p:sp>
        <p:nvSpPr>
          <p:cNvPr id="39" name="Rectangle 38"/>
          <p:cNvSpPr/>
          <p:nvPr/>
        </p:nvSpPr>
        <p:spPr>
          <a:xfrm>
            <a:off x="5172958" y="306930"/>
            <a:ext cx="877163" cy="369332"/>
          </a:xfrm>
          <a:prstGeom prst="rect">
            <a:avLst/>
          </a:prstGeom>
        </p:spPr>
        <p:txBody>
          <a:bodyPr wrap="none">
            <a:spAutoFit/>
          </a:bodyPr>
          <a:lstStyle/>
          <a:p>
            <a:r>
              <a:rPr lang="en-US" dirty="0"/>
              <a:t>C/C++</a:t>
            </a:r>
          </a:p>
        </p:txBody>
      </p:sp>
      <p:sp>
        <p:nvSpPr>
          <p:cNvPr id="41" name="Down Arrow 40"/>
          <p:cNvSpPr/>
          <p:nvPr/>
        </p:nvSpPr>
        <p:spPr bwMode="auto">
          <a:xfrm>
            <a:off x="6010303" y="2549088"/>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5" name="Down Arrow 44"/>
          <p:cNvSpPr/>
          <p:nvPr/>
        </p:nvSpPr>
        <p:spPr bwMode="auto">
          <a:xfrm>
            <a:off x="5641486" y="751602"/>
            <a:ext cx="145918" cy="539692"/>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rgbClr val="C00000"/>
              </a:solidFill>
              <a:ea typeface="Segoe UI" pitchFamily="34" charset="0"/>
              <a:cs typeface="Segoe UI" pitchFamily="34" charset="0"/>
            </a:endParaRPr>
          </a:p>
        </p:txBody>
      </p:sp>
      <p:grpSp>
        <p:nvGrpSpPr>
          <p:cNvPr id="57" name="Group 56"/>
          <p:cNvGrpSpPr/>
          <p:nvPr/>
        </p:nvGrpSpPr>
        <p:grpSpPr>
          <a:xfrm>
            <a:off x="5927509" y="285599"/>
            <a:ext cx="2975921" cy="4733815"/>
            <a:chOff x="5927509" y="285599"/>
            <a:chExt cx="2975921" cy="4733815"/>
          </a:xfrm>
        </p:grpSpPr>
        <p:grpSp>
          <p:nvGrpSpPr>
            <p:cNvPr id="15" name="Group 14"/>
            <p:cNvGrpSpPr/>
            <p:nvPr/>
          </p:nvGrpSpPr>
          <p:grpSpPr>
            <a:xfrm>
              <a:off x="5927509" y="285599"/>
              <a:ext cx="1706272" cy="1647394"/>
              <a:chOff x="5927509" y="285599"/>
              <a:chExt cx="1706272" cy="1647394"/>
            </a:xfrm>
          </p:grpSpPr>
          <p:sp>
            <p:nvSpPr>
              <p:cNvPr id="42" name="Rectangle 41"/>
              <p:cNvSpPr/>
              <p:nvPr/>
            </p:nvSpPr>
            <p:spPr>
              <a:xfrm>
                <a:off x="6160694" y="285599"/>
                <a:ext cx="1164101" cy="369332"/>
              </a:xfrm>
              <a:prstGeom prst="rect">
                <a:avLst/>
              </a:prstGeom>
            </p:spPr>
            <p:txBody>
              <a:bodyPr wrap="none">
                <a:spAutoFit/>
              </a:bodyPr>
              <a:lstStyle/>
              <a:p>
                <a:r>
                  <a:rPr lang="en-US" dirty="0" smtClean="0"/>
                  <a:t>C# (MSIL)</a:t>
                </a:r>
                <a:endParaRPr lang="en-US" dirty="0"/>
              </a:p>
            </p:txBody>
          </p:sp>
          <p:sp>
            <p:nvSpPr>
              <p:cNvPr id="44" name="Down Arrow 43"/>
              <p:cNvSpPr/>
              <p:nvPr/>
            </p:nvSpPr>
            <p:spPr bwMode="auto">
              <a:xfrm>
                <a:off x="6595208" y="631644"/>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927509" y="1101996"/>
                <a:ext cx="1706272" cy="830997"/>
              </a:xfrm>
              <a:prstGeom prst="rect">
                <a:avLst/>
              </a:prstGeom>
              <a:noFill/>
              <a:ln>
                <a:solidFill>
                  <a:schemeClr val="tx1"/>
                </a:solidFill>
                <a:prstDash val="dash"/>
              </a:ln>
            </p:spPr>
            <p:txBody>
              <a:bodyPr wrap="square" rtlCol="0">
                <a:spAutoFit/>
              </a:bodyPr>
              <a:lstStyle/>
              <a:p>
                <a:r>
                  <a:rPr lang="en-US" sz="2400" dirty="0" smtClean="0">
                    <a:gradFill>
                      <a:gsLst>
                        <a:gs pos="0">
                          <a:schemeClr val="tx1"/>
                        </a:gs>
                        <a:gs pos="100000">
                          <a:schemeClr val="tx1"/>
                        </a:gs>
                      </a:gsLst>
                      <a:lin ang="5400000" scaled="0"/>
                    </a:gradFill>
                  </a:rPr>
                  <a:t>C# version</a:t>
                </a:r>
              </a:p>
              <a:p>
                <a:endParaRPr lang="en-US" sz="2400" dirty="0" smtClean="0">
                  <a:gradFill>
                    <a:gsLst>
                      <a:gs pos="0">
                        <a:schemeClr val="tx1"/>
                      </a:gs>
                      <a:gs pos="100000">
                        <a:schemeClr val="tx1"/>
                      </a:gs>
                    </a:gsLst>
                    <a:lin ang="5400000" scaled="0"/>
                  </a:gradFill>
                </a:endParaRPr>
              </a:p>
            </p:txBody>
          </p:sp>
        </p:grpSp>
        <p:cxnSp>
          <p:nvCxnSpPr>
            <p:cNvPr id="50" name="Straight Arrow Connector 49"/>
            <p:cNvCxnSpPr>
              <a:endCxn id="10" idx="1"/>
            </p:cNvCxnSpPr>
            <p:nvPr/>
          </p:nvCxnSpPr>
          <p:spPr>
            <a:xfrm>
              <a:off x="6256329" y="3342888"/>
              <a:ext cx="2647101" cy="167652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9" idx="1"/>
            </p:cNvCxnSpPr>
            <p:nvPr/>
          </p:nvCxnSpPr>
          <p:spPr>
            <a:xfrm>
              <a:off x="6282354" y="3363890"/>
              <a:ext cx="2557787" cy="90949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503236" y="6240462"/>
            <a:ext cx="11317729"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Windows Executive Layer </a:t>
            </a:r>
          </a:p>
        </p:txBody>
      </p:sp>
    </p:spTree>
    <p:extLst>
      <p:ext uri="{BB962C8B-B14F-4D97-AF65-F5344CB8AC3E}">
        <p14:creationId xmlns:p14="http://schemas.microsoft.com/office/powerpoint/2010/main" val="24076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9437" y="296862"/>
            <a:ext cx="7543800" cy="6477000"/>
          </a:xfrm>
          <a:prstGeom prst="rect">
            <a:avLst/>
          </a:prstGeom>
        </p:spPr>
      </p:pic>
      <p:sp>
        <p:nvSpPr>
          <p:cNvPr id="2" name="TextBox 1"/>
          <p:cNvSpPr txBox="1"/>
          <p:nvPr/>
        </p:nvSpPr>
        <p:spPr>
          <a:xfrm>
            <a:off x="579437" y="3150641"/>
            <a:ext cx="3094037" cy="769441"/>
          </a:xfrm>
          <a:prstGeom prst="rect">
            <a:avLst/>
          </a:prstGeom>
          <a:noFill/>
        </p:spPr>
        <p:txBody>
          <a:bodyPr wrap="square" rtlCol="0">
            <a:spAutoFit/>
          </a:bodyPr>
          <a:lstStyle/>
          <a:p>
            <a:r>
              <a:rPr lang="en-US" sz="4400" dirty="0" smtClean="0">
                <a:gradFill>
                  <a:gsLst>
                    <a:gs pos="0">
                      <a:schemeClr val="tx1"/>
                    </a:gs>
                    <a:gs pos="100000">
                      <a:schemeClr val="tx1"/>
                    </a:gs>
                  </a:gsLst>
                  <a:lin ang="5400000" scaled="0"/>
                </a:gradFill>
              </a:rPr>
              <a:t>LLVM.ORG</a:t>
            </a:r>
          </a:p>
        </p:txBody>
      </p:sp>
    </p:spTree>
    <p:extLst>
      <p:ext uri="{BB962C8B-B14F-4D97-AF65-F5344CB8AC3E}">
        <p14:creationId xmlns:p14="http://schemas.microsoft.com/office/powerpoint/2010/main" val="776453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API x ABI  x  Hardware</a:t>
            </a:r>
            <a:endParaRPr lang="en-US" sz="4000" dirty="0"/>
          </a:p>
        </p:txBody>
      </p:sp>
      <p:grpSp>
        <p:nvGrpSpPr>
          <p:cNvPr id="35" name="Group 34"/>
          <p:cNvGrpSpPr/>
          <p:nvPr/>
        </p:nvGrpSpPr>
        <p:grpSpPr>
          <a:xfrm>
            <a:off x="493856" y="3775501"/>
            <a:ext cx="11263821" cy="2926626"/>
            <a:chOff x="493856" y="3775501"/>
            <a:chExt cx="11263821" cy="2926626"/>
          </a:xfrm>
        </p:grpSpPr>
        <p:sp>
          <p:nvSpPr>
            <p:cNvPr id="4" name="TextBox 3"/>
            <p:cNvSpPr txBox="1"/>
            <p:nvPr/>
          </p:nvSpPr>
          <p:spPr>
            <a:xfrm>
              <a:off x="493856" y="5532238"/>
              <a:ext cx="11263821"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Ntdll.dll  </a:t>
              </a:r>
            </a:p>
          </p:txBody>
        </p:sp>
        <p:sp>
          <p:nvSpPr>
            <p:cNvPr id="5" name="TextBox 4"/>
            <p:cNvSpPr txBox="1"/>
            <p:nvPr/>
          </p:nvSpPr>
          <p:spPr>
            <a:xfrm>
              <a:off x="503237" y="6240462"/>
              <a:ext cx="11254440"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Windows Executive Layer </a:t>
              </a:r>
            </a:p>
          </p:txBody>
        </p:sp>
        <p:sp>
          <p:nvSpPr>
            <p:cNvPr id="6" name="Rectangle 5"/>
            <p:cNvSpPr/>
            <p:nvPr/>
          </p:nvSpPr>
          <p:spPr>
            <a:xfrm>
              <a:off x="503237" y="3946596"/>
              <a:ext cx="1676400" cy="646331"/>
            </a:xfrm>
            <a:prstGeom prst="rect">
              <a:avLst/>
            </a:prstGeom>
            <a:ln>
              <a:solidFill>
                <a:schemeClr val="tx1"/>
              </a:solidFill>
            </a:ln>
          </p:spPr>
          <p:txBody>
            <a:bodyPr wrap="square">
              <a:spAutoFit/>
            </a:bodyPr>
            <a:lstStyle/>
            <a:p>
              <a:r>
                <a:rPr lang="en-US" dirty="0" smtClean="0"/>
                <a:t>Framework-1</a:t>
              </a:r>
            </a:p>
            <a:p>
              <a:endParaRPr lang="en-US" dirty="0"/>
            </a:p>
          </p:txBody>
        </p:sp>
        <p:sp>
          <p:nvSpPr>
            <p:cNvPr id="7" name="Rectangle 6"/>
            <p:cNvSpPr/>
            <p:nvPr/>
          </p:nvSpPr>
          <p:spPr>
            <a:xfrm>
              <a:off x="503237" y="4834748"/>
              <a:ext cx="2024964" cy="369332"/>
            </a:xfrm>
            <a:prstGeom prst="rect">
              <a:avLst/>
            </a:prstGeom>
            <a:ln>
              <a:solidFill>
                <a:schemeClr val="tx1"/>
              </a:solidFill>
            </a:ln>
          </p:spPr>
          <p:txBody>
            <a:bodyPr wrap="square">
              <a:spAutoFit/>
            </a:bodyPr>
            <a:lstStyle/>
            <a:p>
              <a:r>
                <a:rPr lang="en-US" dirty="0" smtClean="0"/>
                <a:t>Runtime-1</a:t>
              </a:r>
              <a:endParaRPr lang="en-US" dirty="0"/>
            </a:p>
          </p:txBody>
        </p:sp>
        <p:sp>
          <p:nvSpPr>
            <p:cNvPr id="9" name="Rectangle 8"/>
            <p:cNvSpPr/>
            <p:nvPr/>
          </p:nvSpPr>
          <p:spPr>
            <a:xfrm>
              <a:off x="8840141" y="3950221"/>
              <a:ext cx="2565079" cy="646331"/>
            </a:xfrm>
            <a:prstGeom prst="rect">
              <a:avLst/>
            </a:prstGeom>
            <a:ln>
              <a:solidFill>
                <a:schemeClr val="tx1"/>
              </a:solidFill>
            </a:ln>
          </p:spPr>
          <p:txBody>
            <a:bodyPr wrap="square">
              <a:spAutoFit/>
            </a:bodyPr>
            <a:lstStyle/>
            <a:p>
              <a:r>
                <a:rPr lang="en-US" dirty="0" err="1"/>
                <a:t>.</a:t>
              </a:r>
              <a:r>
                <a:rPr lang="en-US" dirty="0" err="1" smtClean="0"/>
                <a:t>Net</a:t>
              </a:r>
              <a:r>
                <a:rPr lang="en-US" dirty="0" smtClean="0"/>
                <a:t> Native </a:t>
              </a:r>
              <a:r>
                <a:rPr lang="en-US" dirty="0"/>
                <a:t>Framework</a:t>
              </a:r>
            </a:p>
            <a:p>
              <a:r>
                <a:rPr lang="en-US" dirty="0" smtClean="0"/>
                <a:t>Class </a:t>
              </a:r>
              <a:r>
                <a:rPr lang="en-US" dirty="0"/>
                <a:t>Library</a:t>
              </a:r>
            </a:p>
          </p:txBody>
        </p:sp>
        <p:sp>
          <p:nvSpPr>
            <p:cNvPr id="10" name="Rectangle 9"/>
            <p:cNvSpPr/>
            <p:nvPr/>
          </p:nvSpPr>
          <p:spPr>
            <a:xfrm>
              <a:off x="8840141" y="4799401"/>
              <a:ext cx="2917536" cy="369332"/>
            </a:xfrm>
            <a:prstGeom prst="rect">
              <a:avLst/>
            </a:prstGeom>
            <a:ln>
              <a:solidFill>
                <a:schemeClr val="tx1"/>
              </a:solidFill>
            </a:ln>
          </p:spPr>
          <p:txBody>
            <a:bodyPr wrap="square">
              <a:spAutoFit/>
            </a:bodyPr>
            <a:lstStyle/>
            <a:p>
              <a:r>
                <a:rPr lang="en-US" dirty="0"/>
                <a:t>MRT100.dll	</a:t>
              </a:r>
            </a:p>
          </p:txBody>
        </p:sp>
        <p:sp>
          <p:nvSpPr>
            <p:cNvPr id="18" name="Rectangle 17"/>
            <p:cNvSpPr/>
            <p:nvPr/>
          </p:nvSpPr>
          <p:spPr>
            <a:xfrm>
              <a:off x="2872460" y="3775501"/>
              <a:ext cx="1578047" cy="923330"/>
            </a:xfrm>
            <a:prstGeom prst="rect">
              <a:avLst/>
            </a:prstGeom>
            <a:ln>
              <a:solidFill>
                <a:schemeClr val="tx1"/>
              </a:solidFill>
            </a:ln>
          </p:spPr>
          <p:txBody>
            <a:bodyPr wrap="square">
              <a:spAutoFit/>
            </a:bodyPr>
            <a:lstStyle/>
            <a:p>
              <a:r>
                <a:rPr lang="en-US" dirty="0"/>
                <a:t>STL</a:t>
              </a:r>
            </a:p>
            <a:p>
              <a:r>
                <a:rPr lang="en-US" dirty="0"/>
                <a:t>BOOST</a:t>
              </a:r>
            </a:p>
            <a:p>
              <a:r>
                <a:rPr lang="en-US" dirty="0" err="1" smtClean="0"/>
                <a:t>WinRT</a:t>
              </a:r>
              <a:endParaRPr lang="en-US" dirty="0"/>
            </a:p>
          </p:txBody>
        </p:sp>
        <p:sp>
          <p:nvSpPr>
            <p:cNvPr id="19" name="Rectangle 18"/>
            <p:cNvSpPr/>
            <p:nvPr/>
          </p:nvSpPr>
          <p:spPr>
            <a:xfrm>
              <a:off x="2884722" y="4854961"/>
              <a:ext cx="1886297" cy="369332"/>
            </a:xfrm>
            <a:prstGeom prst="rect">
              <a:avLst/>
            </a:prstGeom>
            <a:ln>
              <a:solidFill>
                <a:schemeClr val="tx1"/>
              </a:solidFill>
            </a:ln>
          </p:spPr>
          <p:txBody>
            <a:bodyPr wrap="square">
              <a:spAutoFit/>
            </a:bodyPr>
            <a:lstStyle/>
            <a:p>
              <a:r>
                <a:rPr lang="en-US" dirty="0" smtClean="0"/>
                <a:t>CRT140.dll</a:t>
              </a:r>
              <a:endParaRPr lang="en-US" dirty="0"/>
            </a:p>
          </p:txBody>
        </p:sp>
        <p:pic>
          <p:nvPicPr>
            <p:cNvPr id="20" name="Picture 19"/>
            <p:cNvPicPr>
              <a:picLocks noChangeAspect="1"/>
            </p:cNvPicPr>
            <p:nvPr/>
          </p:nvPicPr>
          <p:blipFill>
            <a:blip r:embed="rId3"/>
            <a:stretch>
              <a:fillRect/>
            </a:stretch>
          </p:blipFill>
          <p:spPr>
            <a:xfrm>
              <a:off x="7109412" y="4898932"/>
              <a:ext cx="281472" cy="281389"/>
            </a:xfrm>
            <a:prstGeom prst="rect">
              <a:avLst/>
            </a:prstGeom>
          </p:spPr>
        </p:pic>
        <p:pic>
          <p:nvPicPr>
            <p:cNvPr id="21" name="Picture 20"/>
            <p:cNvPicPr>
              <a:picLocks noChangeAspect="1"/>
            </p:cNvPicPr>
            <p:nvPr/>
          </p:nvPicPr>
          <p:blipFill>
            <a:blip r:embed="rId3"/>
            <a:stretch>
              <a:fillRect/>
            </a:stretch>
          </p:blipFill>
          <p:spPr>
            <a:xfrm>
              <a:off x="7599594" y="4901046"/>
              <a:ext cx="281472" cy="281389"/>
            </a:xfrm>
            <a:prstGeom prst="rect">
              <a:avLst/>
            </a:prstGeom>
          </p:spPr>
        </p:pic>
        <p:pic>
          <p:nvPicPr>
            <p:cNvPr id="22" name="Picture 21"/>
            <p:cNvPicPr>
              <a:picLocks noChangeAspect="1"/>
            </p:cNvPicPr>
            <p:nvPr/>
          </p:nvPicPr>
          <p:blipFill>
            <a:blip r:embed="rId3"/>
            <a:stretch>
              <a:fillRect/>
            </a:stretch>
          </p:blipFill>
          <p:spPr>
            <a:xfrm>
              <a:off x="8079131" y="4904344"/>
              <a:ext cx="281472" cy="281389"/>
            </a:xfrm>
            <a:prstGeom prst="rect">
              <a:avLst/>
            </a:prstGeom>
          </p:spPr>
        </p:pic>
      </p:grpSp>
      <p:sp>
        <p:nvSpPr>
          <p:cNvPr id="37" name="TextBox 36"/>
          <p:cNvSpPr txBox="1"/>
          <p:nvPr/>
        </p:nvSpPr>
        <p:spPr>
          <a:xfrm>
            <a:off x="7881065" y="5578404"/>
            <a:ext cx="2909171"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ARM 32 (4 core)</a:t>
            </a:r>
          </a:p>
        </p:txBody>
      </p:sp>
      <p:grpSp>
        <p:nvGrpSpPr>
          <p:cNvPr id="42" name="Group 41"/>
          <p:cNvGrpSpPr/>
          <p:nvPr/>
        </p:nvGrpSpPr>
        <p:grpSpPr>
          <a:xfrm>
            <a:off x="4416583" y="142207"/>
            <a:ext cx="2216772" cy="2593055"/>
            <a:chOff x="4471752" y="3044443"/>
            <a:chExt cx="2216772" cy="2331385"/>
          </a:xfrm>
        </p:grpSpPr>
        <p:sp>
          <p:nvSpPr>
            <p:cNvPr id="38" name="Rectangle 37"/>
            <p:cNvSpPr/>
            <p:nvPr/>
          </p:nvSpPr>
          <p:spPr>
            <a:xfrm>
              <a:off x="5662987" y="3044443"/>
              <a:ext cx="1025537" cy="369332"/>
            </a:xfrm>
            <a:prstGeom prst="rect">
              <a:avLst/>
            </a:prstGeom>
            <a:ln>
              <a:solidFill>
                <a:schemeClr val="accent6"/>
              </a:solidFill>
            </a:ln>
          </p:spPr>
          <p:txBody>
            <a:bodyPr wrap="none">
              <a:spAutoFit/>
            </a:bodyPr>
            <a:lstStyle/>
            <a:p>
              <a:r>
                <a:rPr lang="en-US" dirty="0" smtClean="0"/>
                <a:t>USR.EXE</a:t>
              </a:r>
              <a:endParaRPr lang="en-US" dirty="0"/>
            </a:p>
          </p:txBody>
        </p:sp>
        <p:sp>
          <p:nvSpPr>
            <p:cNvPr id="39" name="Striped Right Arrow 38"/>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0" name="Striped Right Arrow 39"/>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1" name="Striped Right Arrow 40"/>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5" name="Picture 2" descr="http://images.dailytech.com/nimage/22453_Tegra%2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084" y="4898932"/>
            <a:ext cx="2229694" cy="1962131"/>
          </a:xfrm>
          <a:prstGeom prst="rect">
            <a:avLst/>
          </a:prstGeom>
          <a:noFill/>
          <a:extLst>
            <a:ext uri="{909E8E84-426E-40DD-AFC4-6F175D3DCCD1}">
              <a14:hiddenFill xmlns:a14="http://schemas.microsoft.com/office/drawing/2010/main">
                <a:solidFill>
                  <a:srgbClr val="FFFFFF"/>
                </a:solidFill>
              </a14:hiddenFill>
            </a:ext>
          </a:extLst>
        </p:spPr>
      </p:pic>
      <p:sp>
        <p:nvSpPr>
          <p:cNvPr id="3" name="Left-Right Arrow 2"/>
          <p:cNvSpPr/>
          <p:nvPr/>
        </p:nvSpPr>
        <p:spPr bwMode="auto">
          <a:xfrm>
            <a:off x="4605449" y="1484974"/>
            <a:ext cx="4284323" cy="152400"/>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3" name="Left-Right Arrow 22"/>
          <p:cNvSpPr/>
          <p:nvPr/>
        </p:nvSpPr>
        <p:spPr bwMode="auto">
          <a:xfrm>
            <a:off x="4645710" y="2523288"/>
            <a:ext cx="3962400" cy="152400"/>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77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nodeType="clickEffect">
                                  <p:stCondLst>
                                    <p:cond delay="0"/>
                                  </p:stCondLst>
                                  <p:childTnLst>
                                    <p:animMotion origin="layout" path="M 0.00013 -0.09238 L 0.00013 -0.34226 " pathEditMode="relative" rAng="0" ptsTypes="AA">
                                      <p:cBhvr>
                                        <p:cTn id="13" dur="2000" fill="hold"/>
                                        <p:tgtEl>
                                          <p:spTgt spid="35"/>
                                        </p:tgtEl>
                                        <p:attrNameLst>
                                          <p:attrName>ppt_x</p:attrName>
                                          <p:attrName>ppt_y</p:attrName>
                                        </p:attrNameLst>
                                      </p:cBhvr>
                                      <p:rCtr x="0" y="-12506"/>
                                    </p:animMotion>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p:bldP spid="3"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66225527"/>
              </p:ext>
            </p:extLst>
          </p:nvPr>
        </p:nvGraphicFramePr>
        <p:xfrm>
          <a:off x="274637" y="296862"/>
          <a:ext cx="11430000" cy="6537960"/>
        </p:xfrm>
        <a:graphic>
          <a:graphicData uri="http://schemas.openxmlformats.org/drawingml/2006/table">
            <a:tbl>
              <a:tblPr firstRow="1" firstCol="1" bandRow="1">
                <a:tableStyleId>{5C22544A-7EE6-4342-B048-85BDC9FD1C3A}</a:tableStyleId>
              </a:tblPr>
              <a:tblGrid>
                <a:gridCol w="3153103">
                  <a:extLst>
                    <a:ext uri="{9D8B030D-6E8A-4147-A177-3AD203B41FA5}">
                      <a16:colId xmlns:a16="http://schemas.microsoft.com/office/drawing/2014/main" val="2266861729"/>
                    </a:ext>
                  </a:extLst>
                </a:gridCol>
                <a:gridCol w="3400097">
                  <a:extLst>
                    <a:ext uri="{9D8B030D-6E8A-4147-A177-3AD203B41FA5}">
                      <a16:colId xmlns:a16="http://schemas.microsoft.com/office/drawing/2014/main" val="1564407847"/>
                    </a:ext>
                  </a:extLst>
                </a:gridCol>
                <a:gridCol w="4876800">
                  <a:extLst>
                    <a:ext uri="{9D8B030D-6E8A-4147-A177-3AD203B41FA5}">
                      <a16:colId xmlns:a16="http://schemas.microsoft.com/office/drawing/2014/main" val="1995309474"/>
                    </a:ext>
                  </a:extLst>
                </a:gridCol>
              </a:tblGrid>
              <a:tr h="6400800">
                <a:tc>
                  <a:txBody>
                    <a:bodyPr/>
                    <a:lstStyle/>
                    <a:p>
                      <a:pPr marL="0" marR="0">
                        <a:spcBef>
                          <a:spcPts val="0"/>
                        </a:spcBef>
                        <a:spcAft>
                          <a:spcPts val="0"/>
                        </a:spcAft>
                      </a:pPr>
                      <a:r>
                        <a:rPr lang="en-US" sz="1100" dirty="0">
                          <a:effectLst/>
                        </a:rPr>
                        <a:t>C</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#include &lt;vector&gt;</a:t>
                      </a:r>
                    </a:p>
                    <a:p>
                      <a:pPr marL="0" marR="0">
                        <a:spcBef>
                          <a:spcPts val="0"/>
                        </a:spcBef>
                        <a:spcAft>
                          <a:spcPts val="0"/>
                        </a:spcAft>
                      </a:pPr>
                      <a:r>
                        <a:rPr lang="en-US" sz="1100" dirty="0">
                          <a:effectLst/>
                        </a:rPr>
                        <a:t>#include &lt;</a:t>
                      </a:r>
                      <a:r>
                        <a:rPr lang="en-US" sz="1100" dirty="0" err="1">
                          <a:effectLst/>
                        </a:rPr>
                        <a:t>atlbase.h</a:t>
                      </a:r>
                      <a:r>
                        <a:rPr lang="en-US" sz="1100" dirty="0">
                          <a:effectLst/>
                        </a:rPr>
                        <a:t>&gt;</a:t>
                      </a:r>
                    </a:p>
                    <a:p>
                      <a:pPr marL="0" marR="0">
                        <a:spcBef>
                          <a:spcPts val="0"/>
                        </a:spcBef>
                        <a:spcAft>
                          <a:spcPts val="0"/>
                        </a:spcAft>
                      </a:pPr>
                      <a:r>
                        <a:rPr lang="en-US" sz="1100" dirty="0">
                          <a:effectLst/>
                        </a:rPr>
                        <a:t>#include "</a:t>
                      </a:r>
                      <a:r>
                        <a:rPr lang="en-US" sz="1100" dirty="0" err="1">
                          <a:effectLst/>
                        </a:rPr>
                        <a:t>MyATLObj.h</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extern </a:t>
                      </a:r>
                      <a:r>
                        <a:rPr lang="en-US" sz="1100" dirty="0" err="1">
                          <a:effectLst/>
                        </a:rPr>
                        <a:t>int</a:t>
                      </a:r>
                      <a:r>
                        <a:rPr lang="en-US" sz="1100" dirty="0">
                          <a:effectLst/>
                        </a:rPr>
                        <a:t> bar</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void </a:t>
                      </a:r>
                      <a:r>
                        <a:rPr lang="en-US" sz="1100" dirty="0" err="1">
                          <a:effectLst/>
                        </a:rPr>
                        <a:t>DoWork</a:t>
                      </a:r>
                      <a:r>
                        <a:rPr lang="en-US" sz="1100" dirty="0">
                          <a:effectLst/>
                        </a:rPr>
                        <a:t>() </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    </a:t>
                      </a:r>
                      <a:r>
                        <a:rPr lang="en-US" sz="1100" dirty="0" err="1">
                          <a:effectLst/>
                        </a:rPr>
                        <a:t>std</a:t>
                      </a:r>
                      <a:r>
                        <a:rPr lang="en-US" sz="1100" dirty="0">
                          <a:effectLst/>
                        </a:rPr>
                        <a:t>::</a:t>
                      </a:r>
                      <a:r>
                        <a:rPr lang="en-US" sz="1100" dirty="0" err="1">
                          <a:effectLst/>
                        </a:rPr>
                        <a:t>CComPtr</a:t>
                      </a:r>
                      <a:r>
                        <a:rPr lang="en-US" sz="1100" dirty="0">
                          <a:effectLst/>
                        </a:rPr>
                        <a:t>&lt;</a:t>
                      </a:r>
                      <a:r>
                        <a:rPr lang="en-US" sz="1100" dirty="0" err="1">
                          <a:effectLst/>
                        </a:rPr>
                        <a:t>MyATLObj</a:t>
                      </a:r>
                      <a:r>
                        <a:rPr lang="en-US" sz="1100" dirty="0">
                          <a:effectLst/>
                        </a:rPr>
                        <a:t>&gt; </a:t>
                      </a:r>
                      <a:r>
                        <a:rPr lang="en-US" sz="1100" dirty="0" err="1">
                          <a:effectLst/>
                        </a:rPr>
                        <a:t>myObj</a:t>
                      </a:r>
                      <a:r>
                        <a:rPr lang="en-US" sz="1100" dirty="0">
                          <a:effectLst/>
                        </a:rPr>
                        <a:t>;</a:t>
                      </a:r>
                    </a:p>
                    <a:p>
                      <a:pPr marL="0" marR="0">
                        <a:spcBef>
                          <a:spcPts val="0"/>
                        </a:spcBef>
                        <a:spcAft>
                          <a:spcPts val="0"/>
                        </a:spcAft>
                      </a:pPr>
                      <a:r>
                        <a:rPr lang="en-US" sz="1100" dirty="0">
                          <a:effectLst/>
                        </a:rPr>
                        <a:t>    </a:t>
                      </a:r>
                      <a:r>
                        <a:rPr lang="en-US" sz="1100" dirty="0" err="1">
                          <a:effectLst/>
                        </a:rPr>
                        <a:t>myObj.CoCreateInstance</a:t>
                      </a:r>
                      <a:r>
                        <a:rPr lang="en-US" sz="1100" dirty="0">
                          <a:effectLst/>
                        </a:rPr>
                        <a:t>(</a:t>
                      </a:r>
                      <a:r>
                        <a:rPr lang="en-US" sz="1100" dirty="0" err="1">
                          <a:effectLst/>
                        </a:rPr>
                        <a:t>CLSID_MyATLOBj</a:t>
                      </a:r>
                      <a:r>
                        <a:rPr lang="en-US" sz="1100" dirty="0">
                          <a:effectLst/>
                        </a:rPr>
                        <a:t>);</a:t>
                      </a:r>
                    </a:p>
                    <a:p>
                      <a:pPr marL="0" marR="0">
                        <a:spcBef>
                          <a:spcPts val="0"/>
                        </a:spcBef>
                        <a:spcAft>
                          <a:spcPts val="0"/>
                        </a:spcAft>
                      </a:pPr>
                      <a:r>
                        <a:rPr lang="en-US" sz="1100" dirty="0">
                          <a:effectLst/>
                        </a:rPr>
                        <a:t>    </a:t>
                      </a:r>
                      <a:r>
                        <a:rPr lang="en-US" sz="1100" dirty="0" err="1">
                          <a:effectLst/>
                        </a:rPr>
                        <a:t>int</a:t>
                      </a:r>
                      <a:r>
                        <a:rPr lang="en-US" sz="1100" dirty="0">
                          <a:effectLst/>
                        </a:rPr>
                        <a:t> value;</a:t>
                      </a:r>
                    </a:p>
                    <a:p>
                      <a:pPr marL="0" marR="0">
                        <a:spcBef>
                          <a:spcPts val="0"/>
                        </a:spcBef>
                        <a:spcAft>
                          <a:spcPts val="0"/>
                        </a:spcAft>
                      </a:pPr>
                      <a:r>
                        <a:rPr lang="en-US" sz="1100" dirty="0">
                          <a:effectLst/>
                        </a:rPr>
                        <a:t>    </a:t>
                      </a:r>
                      <a:r>
                        <a:rPr lang="en-US" sz="1100" dirty="0" err="1">
                          <a:effectLst/>
                        </a:rPr>
                        <a:t>myObj</a:t>
                      </a:r>
                      <a:r>
                        <a:rPr lang="en-US" sz="1100" dirty="0">
                          <a:effectLst/>
                        </a:rPr>
                        <a:t>-&gt;</a:t>
                      </a:r>
                      <a:r>
                        <a:rPr lang="en-US" sz="1100" dirty="0" err="1">
                          <a:effectLst/>
                        </a:rPr>
                        <a:t>getValue</a:t>
                      </a:r>
                      <a:r>
                        <a:rPr lang="en-US" sz="1100" dirty="0">
                          <a:effectLst/>
                        </a:rPr>
                        <a:t>(&amp;value);</a:t>
                      </a:r>
                    </a:p>
                    <a:p>
                      <a:pPr marL="0" marR="0">
                        <a:spcBef>
                          <a:spcPts val="0"/>
                        </a:spcBef>
                        <a:spcAft>
                          <a:spcPts val="0"/>
                        </a:spcAft>
                      </a:pPr>
                      <a:r>
                        <a:rPr lang="en-US" sz="1100" dirty="0">
                          <a:effectLst/>
                        </a:rPr>
                        <a:t>   </a:t>
                      </a:r>
                      <a:r>
                        <a:rPr lang="en-US" sz="1100" dirty="0" err="1">
                          <a:effectLst/>
                        </a:rPr>
                        <a:t>std</a:t>
                      </a:r>
                      <a:r>
                        <a:rPr lang="en-US" sz="1100" dirty="0">
                          <a:effectLst/>
                        </a:rPr>
                        <a:t>::vector&lt;</a:t>
                      </a:r>
                      <a:r>
                        <a:rPr lang="en-US" sz="1100" dirty="0" err="1">
                          <a:effectLst/>
                        </a:rPr>
                        <a:t>int</a:t>
                      </a:r>
                      <a:r>
                        <a:rPr lang="en-US" sz="1100" dirty="0">
                          <a:effectLst/>
                        </a:rPr>
                        <a:t>&gt; v{ </a:t>
                      </a:r>
                      <a:r>
                        <a:rPr lang="en-US" sz="1100" dirty="0">
                          <a:solidFill>
                            <a:srgbClr val="FFC000"/>
                          </a:solidFill>
                          <a:effectLst/>
                        </a:rPr>
                        <a:t>bar(),</a:t>
                      </a:r>
                      <a:r>
                        <a:rPr lang="en-US" sz="1100" dirty="0">
                          <a:effectLst/>
                        </a:rPr>
                        <a:t> </a:t>
                      </a:r>
                      <a:r>
                        <a:rPr lang="en-US" sz="1100" dirty="0">
                          <a:solidFill>
                            <a:srgbClr val="FFC000"/>
                          </a:solidFill>
                          <a:effectLst/>
                        </a:rPr>
                        <a:t>bar(), </a:t>
                      </a:r>
                      <a:r>
                        <a:rPr lang="en-US" sz="1100" dirty="0">
                          <a:effectLst/>
                        </a:rPr>
                        <a:t>value };</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a:t>
                      </a:r>
                      <a:endParaRPr lang="en-US" sz="1100" dirty="0" smtClean="0">
                        <a:effectLst/>
                      </a:endParaRP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void </a:t>
                      </a:r>
                      <a:r>
                        <a:rPr lang="en-US" sz="1100" dirty="0" smtClean="0">
                          <a:solidFill>
                            <a:srgbClr val="FFC000"/>
                          </a:solidFill>
                          <a:effectLst/>
                        </a:rPr>
                        <a:t>main</a:t>
                      </a:r>
                      <a:r>
                        <a:rPr lang="en-US" sz="1100" baseline="0" dirty="0" smtClean="0">
                          <a:effectLst/>
                        </a:rPr>
                        <a:t> </a:t>
                      </a:r>
                      <a:r>
                        <a:rPr lang="en-US" sz="1100" dirty="0" smtClean="0">
                          <a:effectLst/>
                        </a:rPr>
                        <a:t>() {</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    __try {</a:t>
                      </a:r>
                    </a:p>
                    <a:p>
                      <a:pPr marL="0" marR="0">
                        <a:spcBef>
                          <a:spcPts val="0"/>
                        </a:spcBef>
                        <a:spcAft>
                          <a:spcPts val="0"/>
                        </a:spcAft>
                      </a:pPr>
                      <a:r>
                        <a:rPr lang="en-US" sz="1100" dirty="0">
                          <a:effectLst/>
                        </a:rPr>
                        <a:t>        </a:t>
                      </a:r>
                      <a:r>
                        <a:rPr lang="en-US" sz="1100" dirty="0" err="1">
                          <a:effectLst/>
                        </a:rPr>
                        <a:t>DoWork</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__except(EXCEPTION_EXECUTE_HANDLER) {</a:t>
                      </a:r>
                    </a:p>
                    <a:p>
                      <a:pPr marL="0" marR="0">
                        <a:spcBef>
                          <a:spcPts val="0"/>
                        </a:spcBef>
                        <a:spcAft>
                          <a:spcPts val="0"/>
                        </a:spcAft>
                      </a:pPr>
                      <a:r>
                        <a:rPr lang="en-US" sz="1100" dirty="0">
                          <a:effectLst/>
                        </a:rPr>
                        <a:t>        __</a:t>
                      </a:r>
                      <a:r>
                        <a:rPr lang="en-US" sz="1100" dirty="0" err="1">
                          <a:effectLst/>
                        </a:rPr>
                        <a:t>fastfail</a:t>
                      </a:r>
                      <a:r>
                        <a:rPr lang="en-US" sz="1100" dirty="0">
                          <a:effectLst/>
                        </a:rPr>
                        <a:t>(1);</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4127" marR="64127" marT="0" marB="0">
                    <a:solidFill>
                      <a:schemeClr val="bg1"/>
                    </a:solidFill>
                  </a:tcPr>
                </a:tc>
                <a:tc>
                  <a:txBody>
                    <a:bodyPr/>
                    <a:lstStyle/>
                    <a:p>
                      <a:pPr marL="0" marR="0">
                        <a:spcBef>
                          <a:spcPts val="0"/>
                        </a:spcBef>
                        <a:spcAft>
                          <a:spcPts val="0"/>
                        </a:spcAft>
                      </a:pPr>
                      <a:r>
                        <a:rPr lang="en-US" sz="1100" dirty="0">
                          <a:effectLst/>
                        </a:rPr>
                        <a:t>C++/CX</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#include &lt;future&gt;</a:t>
                      </a:r>
                    </a:p>
                    <a:p>
                      <a:pPr marL="0" marR="0">
                        <a:spcBef>
                          <a:spcPts val="0"/>
                        </a:spcBef>
                        <a:spcAft>
                          <a:spcPts val="0"/>
                        </a:spcAft>
                      </a:pPr>
                      <a:r>
                        <a:rPr lang="en-US" sz="1100" dirty="0">
                          <a:effectLst/>
                        </a:rPr>
                        <a:t>#using "</a:t>
                      </a:r>
                      <a:r>
                        <a:rPr lang="en-US" sz="1100" dirty="0" err="1">
                          <a:effectLst/>
                        </a:rPr>
                        <a:t>MyWinRTNS.winmd</a:t>
                      </a:r>
                      <a:r>
                        <a:rPr lang="en-US" sz="1100" dirty="0">
                          <a:effectLst/>
                        </a:rPr>
                        <a:t>"</a:t>
                      </a:r>
                    </a:p>
                    <a:p>
                      <a:pPr marL="0" marR="0">
                        <a:spcBef>
                          <a:spcPts val="0"/>
                        </a:spcBef>
                        <a:spcAft>
                          <a:spcPts val="0"/>
                        </a:spcAft>
                      </a:pPr>
                      <a:r>
                        <a:rPr lang="en-US" sz="1100" dirty="0">
                          <a:effectLst/>
                        </a:rPr>
                        <a:t>using namespace </a:t>
                      </a:r>
                      <a:r>
                        <a:rPr lang="en-US" sz="1100" dirty="0" err="1">
                          <a:effectLst/>
                        </a:rPr>
                        <a:t>MyWinRTNS</a:t>
                      </a:r>
                      <a:r>
                        <a:rPr lang="en-US" sz="1100" dirty="0">
                          <a:effectLst/>
                        </a:rPr>
                        <a:t>;</a:t>
                      </a:r>
                    </a:p>
                    <a:p>
                      <a:pPr marL="0" marR="0">
                        <a:spcBef>
                          <a:spcPts val="0"/>
                        </a:spcBef>
                        <a:spcAft>
                          <a:spcPts val="0"/>
                        </a:spcAft>
                      </a:pPr>
                      <a:r>
                        <a:rPr lang="en-US" sz="1100" dirty="0">
                          <a:effectLst/>
                        </a:rPr>
                        <a:t>using namespace </a:t>
                      </a:r>
                      <a:r>
                        <a:rPr lang="en-US" sz="1100" dirty="0" err="1">
                          <a:effectLst/>
                        </a:rPr>
                        <a:t>std</a:t>
                      </a:r>
                      <a:r>
                        <a:rPr lang="en-US" sz="1100" dirty="0">
                          <a:effectLst/>
                        </a:rPr>
                        <a:t>; </a:t>
                      </a:r>
                    </a:p>
                    <a:p>
                      <a:pPr marL="0" marR="0">
                        <a:spcBef>
                          <a:spcPts val="0"/>
                        </a:spcBef>
                        <a:spcAft>
                          <a:spcPts val="0"/>
                        </a:spcAft>
                      </a:pPr>
                      <a:r>
                        <a:rPr lang="en-US" sz="1100" dirty="0">
                          <a:effectLst/>
                        </a:rPr>
                        <a:t>using namespace </a:t>
                      </a:r>
                      <a:r>
                        <a:rPr lang="en-US" sz="1100" dirty="0" err="1">
                          <a:effectLst/>
                        </a:rPr>
                        <a:t>std</a:t>
                      </a:r>
                      <a:r>
                        <a:rPr lang="en-US" sz="1100" dirty="0">
                          <a:effectLst/>
                        </a:rPr>
                        <a:t>::</a:t>
                      </a:r>
                      <a:r>
                        <a:rPr lang="en-US" sz="1100" dirty="0" err="1">
                          <a:effectLst/>
                        </a:rPr>
                        <a:t>chrono</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future&lt;</a:t>
                      </a:r>
                      <a:r>
                        <a:rPr lang="en-US" sz="1100" dirty="0" err="1">
                          <a:effectLst/>
                        </a:rPr>
                        <a:t>int</a:t>
                      </a:r>
                      <a:r>
                        <a:rPr lang="en-US" sz="1100" dirty="0">
                          <a:effectLst/>
                        </a:rPr>
                        <a:t>&gt; </a:t>
                      </a:r>
                      <a:r>
                        <a:rPr lang="en-US" sz="1100" dirty="0" err="1">
                          <a:effectLst/>
                        </a:rPr>
                        <a:t>DoWork</a:t>
                      </a:r>
                      <a:r>
                        <a:rPr lang="en-US" sz="1100" dirty="0">
                          <a:effectLst/>
                        </a:rPr>
                        <a:t>()</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a:t>
                      </a:r>
                      <a:r>
                        <a:rPr lang="en-US" sz="1100" dirty="0" err="1">
                          <a:effectLst/>
                        </a:rPr>
                        <a:t>MyWinRTObj</a:t>
                      </a:r>
                      <a:r>
                        <a:rPr lang="en-US" sz="1100" dirty="0">
                          <a:effectLst/>
                        </a:rPr>
                        <a:t> ^ </a:t>
                      </a:r>
                      <a:r>
                        <a:rPr lang="en-US" sz="1100" dirty="0" err="1">
                          <a:effectLst/>
                        </a:rPr>
                        <a:t>myObj</a:t>
                      </a:r>
                      <a:r>
                        <a:rPr lang="en-US" sz="1100" dirty="0">
                          <a:effectLst/>
                        </a:rPr>
                        <a:t> = </a:t>
                      </a:r>
                      <a:r>
                        <a:rPr lang="en-US" sz="1100" dirty="0" smtClean="0">
                          <a:effectLst/>
                        </a:rPr>
                        <a:t>ref new</a:t>
                      </a:r>
                      <a:r>
                        <a:rPr lang="en-US" sz="1100" baseline="0" dirty="0" smtClean="0">
                          <a:effectLst/>
                        </a:rPr>
                        <a:t>      </a:t>
                      </a:r>
                    </a:p>
                    <a:p>
                      <a:pPr marL="0" marR="0">
                        <a:spcBef>
                          <a:spcPts val="0"/>
                        </a:spcBef>
                        <a:spcAft>
                          <a:spcPts val="0"/>
                        </a:spcAft>
                      </a:pPr>
                      <a:r>
                        <a:rPr lang="en-US" sz="1100" baseline="0" dirty="0" smtClean="0">
                          <a:effectLst/>
                        </a:rPr>
                        <a:t>                                                 </a:t>
                      </a:r>
                      <a:r>
                        <a:rPr lang="en-US" sz="1100" dirty="0" err="1" smtClean="0">
                          <a:effectLst/>
                        </a:rPr>
                        <a:t>MyWinRTObj</a:t>
                      </a:r>
                      <a:r>
                        <a:rPr lang="en-US" sz="1100" dirty="0" smtClean="0">
                          <a:effectLst/>
                        </a:rPr>
                        <a:t>();</a:t>
                      </a:r>
                    </a:p>
                    <a:p>
                      <a:pPr marL="0" marR="0">
                        <a:spcBef>
                          <a:spcPts val="0"/>
                        </a:spcBef>
                        <a:spcAft>
                          <a:spcPts val="0"/>
                        </a:spcAft>
                      </a:pPr>
                      <a:endParaRPr lang="en-US" sz="1100" dirty="0" smtClean="0">
                        <a:effectLst/>
                      </a:endParaRPr>
                    </a:p>
                    <a:p>
                      <a:pPr marL="0" marR="0">
                        <a:spcBef>
                          <a:spcPts val="0"/>
                        </a:spcBef>
                        <a:spcAft>
                          <a:spcPts val="0"/>
                        </a:spcAft>
                      </a:pPr>
                      <a:r>
                        <a:rPr lang="en-US" sz="1100" dirty="0">
                          <a:effectLst/>
                        </a:rPr>
                        <a:t>    return __await </a:t>
                      </a:r>
                      <a:r>
                        <a:rPr lang="en-US" sz="1100" dirty="0" err="1">
                          <a:effectLst/>
                        </a:rPr>
                        <a:t>async</a:t>
                      </a:r>
                      <a:r>
                        <a:rPr lang="en-US" sz="1100" dirty="0">
                          <a:effectLst/>
                        </a:rPr>
                        <a:t>([=]() </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        return </a:t>
                      </a:r>
                      <a:r>
                        <a:rPr lang="en-US" sz="1100" dirty="0" err="1">
                          <a:effectLst/>
                        </a:rPr>
                        <a:t>myObj</a:t>
                      </a:r>
                      <a:r>
                        <a:rPr lang="en-US" sz="1100" dirty="0">
                          <a:effectLst/>
                        </a:rPr>
                        <a:t>-&gt;</a:t>
                      </a:r>
                      <a:r>
                        <a:rPr lang="en-US" sz="1100" dirty="0" err="1">
                          <a:solidFill>
                            <a:srgbClr val="FFC000"/>
                          </a:solidFill>
                          <a:effectLst/>
                        </a:rPr>
                        <a:t>baz</a:t>
                      </a:r>
                      <a:r>
                        <a:rPr lang="en-US" sz="1100" dirty="0">
                          <a:solidFill>
                            <a:srgbClr val="FFC000"/>
                          </a:solidFill>
                          <a:effectLst/>
                        </a:rPr>
                        <a:t>()</a:t>
                      </a:r>
                      <a:r>
                        <a:rPr lang="en-US" sz="1100" dirty="0">
                          <a:effectLst/>
                        </a:rPr>
                        <a:t>-&gt;</a:t>
                      </a:r>
                      <a:r>
                        <a:rPr lang="en-US" sz="1100" dirty="0" err="1">
                          <a:effectLst/>
                        </a:rPr>
                        <a:t>GetResults</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endParaRPr lang="en-US" sz="1100" dirty="0" smtClean="0">
                        <a:effectLst/>
                      </a:endParaRPr>
                    </a:p>
                    <a:p>
                      <a:pPr marL="0" marR="0">
                        <a:spcBef>
                          <a:spcPts val="0"/>
                        </a:spcBef>
                        <a:spcAft>
                          <a:spcPts val="0"/>
                        </a:spcAft>
                      </a:pPr>
                      <a:endParaRPr lang="en-US" sz="1100" dirty="0">
                        <a:effectLst/>
                      </a:endParaRPr>
                    </a:p>
                    <a:p>
                      <a:pPr marL="0" marR="0">
                        <a:spcBef>
                          <a:spcPts val="0"/>
                        </a:spcBef>
                        <a:spcAft>
                          <a:spcPts val="0"/>
                        </a:spcAft>
                      </a:pPr>
                      <a:r>
                        <a:rPr lang="en-US" sz="1100" dirty="0" err="1">
                          <a:effectLst/>
                        </a:rPr>
                        <a:t>int</a:t>
                      </a:r>
                      <a:r>
                        <a:rPr lang="en-US" sz="1100" dirty="0">
                          <a:effectLst/>
                        </a:rPr>
                        <a:t> </a:t>
                      </a:r>
                      <a:r>
                        <a:rPr lang="en-US" sz="1100" dirty="0">
                          <a:solidFill>
                            <a:srgbClr val="FFC000"/>
                          </a:solidFill>
                          <a:effectLst/>
                        </a:rPr>
                        <a:t>bar()</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try {</a:t>
                      </a:r>
                    </a:p>
                    <a:p>
                      <a:pPr marL="0" marR="0">
                        <a:spcBef>
                          <a:spcPts val="0"/>
                        </a:spcBef>
                        <a:spcAft>
                          <a:spcPts val="0"/>
                        </a:spcAft>
                      </a:pPr>
                      <a:r>
                        <a:rPr lang="en-US" sz="1100" dirty="0">
                          <a:effectLst/>
                        </a:rPr>
                        <a:t>        return </a:t>
                      </a:r>
                      <a:r>
                        <a:rPr lang="en-US" sz="1100" dirty="0" err="1">
                          <a:effectLst/>
                        </a:rPr>
                        <a:t>DoWork</a:t>
                      </a:r>
                      <a:r>
                        <a:rPr lang="en-US" sz="1100" dirty="0">
                          <a:effectLst/>
                        </a:rPr>
                        <a:t>().get() + 5;</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catch (Platform::Exception^ e) {</a:t>
                      </a:r>
                    </a:p>
                    <a:p>
                      <a:pPr marL="0" marR="0">
                        <a:spcBef>
                          <a:spcPts val="0"/>
                        </a:spcBef>
                        <a:spcAft>
                          <a:spcPts val="0"/>
                        </a:spcAft>
                      </a:pPr>
                      <a:r>
                        <a:rPr lang="en-US" sz="1100" dirty="0">
                          <a:effectLst/>
                        </a:rPr>
                        <a:t>        return -1;</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4127" marR="64127" marT="0" marB="0">
                    <a:solidFill>
                      <a:schemeClr val="bg1"/>
                    </a:solidFill>
                  </a:tcPr>
                </a:tc>
                <a:tc>
                  <a:txBody>
                    <a:bodyPr/>
                    <a:lstStyle/>
                    <a:p>
                      <a:pPr marL="0" marR="0">
                        <a:spcBef>
                          <a:spcPts val="0"/>
                        </a:spcBef>
                        <a:spcAft>
                          <a:spcPts val="0"/>
                        </a:spcAft>
                      </a:pPr>
                      <a:r>
                        <a:rPr lang="en-US" sz="1100" dirty="0">
                          <a:effectLst/>
                        </a:rPr>
                        <a:t>C</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using System;</a:t>
                      </a:r>
                    </a:p>
                    <a:p>
                      <a:pPr marL="0" marR="0">
                        <a:spcBef>
                          <a:spcPts val="0"/>
                        </a:spcBef>
                        <a:spcAft>
                          <a:spcPts val="0"/>
                        </a:spcAft>
                      </a:pPr>
                      <a:r>
                        <a:rPr lang="en-US" sz="1100" dirty="0">
                          <a:effectLst/>
                        </a:rPr>
                        <a:t>using </a:t>
                      </a:r>
                      <a:r>
                        <a:rPr lang="en-US" sz="1100" dirty="0" err="1">
                          <a:effectLst/>
                        </a:rPr>
                        <a:t>System.Threading.Tasks</a:t>
                      </a:r>
                      <a:r>
                        <a:rPr lang="en-US" sz="1100" dirty="0">
                          <a:effectLst/>
                        </a:rPr>
                        <a:t>;</a:t>
                      </a:r>
                    </a:p>
                    <a:p>
                      <a:pPr marL="0" marR="0">
                        <a:spcBef>
                          <a:spcPts val="0"/>
                        </a:spcBef>
                        <a:spcAft>
                          <a:spcPts val="0"/>
                        </a:spcAft>
                      </a:pPr>
                      <a:r>
                        <a:rPr lang="en-US" sz="1100" dirty="0">
                          <a:effectLst/>
                        </a:rPr>
                        <a:t>using </a:t>
                      </a:r>
                      <a:r>
                        <a:rPr lang="en-US" sz="1100" dirty="0" err="1">
                          <a:effectLst/>
                        </a:rPr>
                        <a:t>Windows.Web</a:t>
                      </a:r>
                      <a:r>
                        <a:rPr lang="en-US" sz="1100" dirty="0">
                          <a:effectLst/>
                        </a:rPr>
                        <a:t>;</a:t>
                      </a:r>
                    </a:p>
                    <a:p>
                      <a:pPr marL="0" marR="0">
                        <a:spcBef>
                          <a:spcPts val="0"/>
                        </a:spcBef>
                        <a:spcAft>
                          <a:spcPts val="0"/>
                        </a:spcAft>
                      </a:pPr>
                      <a:r>
                        <a:rPr lang="en-US" sz="1100" dirty="0">
                          <a:effectLst/>
                        </a:rPr>
                        <a:t>using </a:t>
                      </a:r>
                      <a:r>
                        <a:rPr lang="en-US" sz="1100" dirty="0" err="1">
                          <a:effectLst/>
                        </a:rPr>
                        <a:t>Windows.Web.Http</a:t>
                      </a:r>
                      <a:r>
                        <a:rPr lang="en-US" sz="1100" dirty="0">
                          <a:effectLst/>
                        </a:rPr>
                        <a:t>;</a:t>
                      </a:r>
                    </a:p>
                    <a:p>
                      <a:pPr marL="0" marR="0">
                        <a:spcBef>
                          <a:spcPts val="0"/>
                        </a:spcBef>
                        <a:spcAft>
                          <a:spcPts val="0"/>
                        </a:spcAft>
                      </a:pPr>
                      <a:r>
                        <a:rPr lang="en-US" sz="1100" dirty="0">
                          <a:effectLst/>
                        </a:rPr>
                        <a:t>using </a:t>
                      </a:r>
                      <a:r>
                        <a:rPr lang="en-US" sz="1100" dirty="0" err="1">
                          <a:effectLst/>
                        </a:rPr>
                        <a:t>Windows.Foundation</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namespace </a:t>
                      </a:r>
                      <a:r>
                        <a:rPr lang="en-US" sz="1100" dirty="0" err="1">
                          <a:effectLst/>
                        </a:rPr>
                        <a:t>MyWinRTNS</a:t>
                      </a:r>
                      <a:r>
                        <a:rPr lang="en-US" sz="1100" dirty="0">
                          <a:effectLst/>
                        </a:rPr>
                        <a:t> </a:t>
                      </a:r>
                      <a:r>
                        <a:rPr lang="en-US" sz="1100" dirty="0" smtClean="0">
                          <a:effectLst/>
                        </a:rPr>
                        <a:t>{</a:t>
                      </a:r>
                    </a:p>
                    <a:p>
                      <a:pPr marL="0" marR="0">
                        <a:spcBef>
                          <a:spcPts val="0"/>
                        </a:spcBef>
                        <a:spcAft>
                          <a:spcPts val="0"/>
                        </a:spcAft>
                      </a:pPr>
                      <a:endParaRPr lang="en-US" sz="1100" dirty="0">
                        <a:effectLst/>
                      </a:endParaRPr>
                    </a:p>
                    <a:p>
                      <a:pPr marL="0" marR="0">
                        <a:spcBef>
                          <a:spcPts val="0"/>
                        </a:spcBef>
                        <a:spcAft>
                          <a:spcPts val="0"/>
                        </a:spcAft>
                      </a:pPr>
                      <a:r>
                        <a:rPr lang="en-US" sz="1100" dirty="0">
                          <a:effectLst/>
                        </a:rPr>
                        <a:t>    public interface </a:t>
                      </a:r>
                      <a:r>
                        <a:rPr lang="en-US" sz="1100" dirty="0" err="1">
                          <a:effectLst/>
                        </a:rPr>
                        <a:t>IMyWinRTObj</a:t>
                      </a:r>
                      <a:endParaRPr lang="en-US" sz="1100" dirty="0">
                        <a:effectLst/>
                      </a:endParaRP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r>
                        <a:rPr lang="en-US" sz="1100" dirty="0" err="1">
                          <a:effectLst/>
                        </a:rPr>
                        <a:t>IAsyncOperation</a:t>
                      </a:r>
                      <a:r>
                        <a:rPr lang="en-US" sz="1100" dirty="0">
                          <a:effectLst/>
                        </a:rPr>
                        <a:t>&lt;</a:t>
                      </a:r>
                      <a:r>
                        <a:rPr lang="en-US" sz="1100" dirty="0" err="1">
                          <a:effectLst/>
                        </a:rPr>
                        <a:t>int</a:t>
                      </a:r>
                      <a:r>
                        <a:rPr lang="en-US" sz="1100" dirty="0">
                          <a:effectLst/>
                        </a:rPr>
                        <a:t>&gt; </a:t>
                      </a:r>
                      <a:r>
                        <a:rPr lang="en-US" sz="1100" dirty="0" err="1">
                          <a:effectLst/>
                        </a:rPr>
                        <a:t>baz</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public sealed class </a:t>
                      </a:r>
                      <a:r>
                        <a:rPr lang="en-US" sz="1100" dirty="0" err="1">
                          <a:effectLst/>
                        </a:rPr>
                        <a:t>MyWinRTObj</a:t>
                      </a:r>
                      <a:r>
                        <a:rPr lang="en-US" sz="1100" dirty="0">
                          <a:effectLst/>
                        </a:rPr>
                        <a:t> : </a:t>
                      </a:r>
                      <a:r>
                        <a:rPr lang="en-US" sz="1100" dirty="0" err="1">
                          <a:effectLst/>
                        </a:rPr>
                        <a:t>IMyWinRTObj</a:t>
                      </a:r>
                      <a:endParaRPr lang="en-US" sz="1100" dirty="0">
                        <a:effectLst/>
                      </a:endParaRP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private </a:t>
                      </a:r>
                      <a:r>
                        <a:rPr lang="en-US" sz="1100" dirty="0" err="1">
                          <a:effectLst/>
                        </a:rPr>
                        <a:t>async</a:t>
                      </a:r>
                      <a:r>
                        <a:rPr lang="en-US" sz="1100" dirty="0">
                          <a:effectLst/>
                        </a:rPr>
                        <a:t> Task&lt;</a:t>
                      </a:r>
                      <a:r>
                        <a:rPr lang="en-US" sz="1100" dirty="0" err="1">
                          <a:effectLst/>
                        </a:rPr>
                        <a:t>int</a:t>
                      </a:r>
                      <a:r>
                        <a:rPr lang="en-US" sz="1100" dirty="0">
                          <a:effectLst/>
                        </a:rPr>
                        <a:t>&gt; </a:t>
                      </a:r>
                      <a:r>
                        <a:rPr lang="en-US" sz="1100" dirty="0" err="1">
                          <a:effectLst/>
                        </a:rPr>
                        <a:t>DoWork</a:t>
                      </a:r>
                      <a:r>
                        <a:rPr lang="en-US" sz="1100" dirty="0">
                          <a:effectLst/>
                        </a:rPr>
                        <a:t>() {</a:t>
                      </a:r>
                    </a:p>
                    <a:p>
                      <a:pPr marL="0" marR="0">
                        <a:spcBef>
                          <a:spcPts val="0"/>
                        </a:spcBef>
                        <a:spcAft>
                          <a:spcPts val="0"/>
                        </a:spcAft>
                      </a:pPr>
                      <a:r>
                        <a:rPr lang="en-US" sz="1100" dirty="0">
                          <a:effectLst/>
                        </a:rPr>
                        <a:t>            </a:t>
                      </a:r>
                      <a:r>
                        <a:rPr lang="en-US" sz="1100" dirty="0" err="1">
                          <a:effectLst/>
                        </a:rPr>
                        <a:t>HttpClient</a:t>
                      </a:r>
                      <a:r>
                        <a:rPr lang="en-US" sz="1100" dirty="0">
                          <a:effectLst/>
                        </a:rPr>
                        <a:t> client = new </a:t>
                      </a:r>
                      <a:r>
                        <a:rPr lang="en-US" sz="1100" dirty="0" err="1">
                          <a:effectLst/>
                        </a:rPr>
                        <a:t>HttpClient</a:t>
                      </a:r>
                      <a:r>
                        <a:rPr lang="en-US" sz="1100" dirty="0">
                          <a:effectLst/>
                        </a:rPr>
                        <a:t>();</a:t>
                      </a:r>
                    </a:p>
                    <a:p>
                      <a:pPr marL="0" marR="0">
                        <a:spcBef>
                          <a:spcPts val="0"/>
                        </a:spcBef>
                        <a:spcAft>
                          <a:spcPts val="0"/>
                        </a:spcAft>
                      </a:pPr>
                      <a:r>
                        <a:rPr lang="en-US" sz="1100" dirty="0">
                          <a:effectLst/>
                        </a:rPr>
                        <a:t>            try {</a:t>
                      </a:r>
                    </a:p>
                    <a:p>
                      <a:pPr marL="0" marR="0">
                        <a:spcBef>
                          <a:spcPts val="0"/>
                        </a:spcBef>
                        <a:spcAft>
                          <a:spcPts val="0"/>
                        </a:spcAft>
                      </a:pPr>
                      <a:r>
                        <a:rPr lang="en-US" sz="1100" dirty="0">
                          <a:effectLst/>
                        </a:rPr>
                        <a:t>                string </a:t>
                      </a:r>
                      <a:r>
                        <a:rPr lang="en-US" sz="1100" dirty="0" err="1">
                          <a:effectLst/>
                        </a:rPr>
                        <a:t>str</a:t>
                      </a:r>
                      <a:r>
                        <a:rPr lang="en-US" sz="1100" dirty="0">
                          <a:effectLst/>
                        </a:rPr>
                        <a:t> = await </a:t>
                      </a:r>
                      <a:r>
                        <a:rPr lang="en-US" sz="1100" dirty="0" err="1" smtClean="0">
                          <a:effectLst/>
                        </a:rPr>
                        <a:t>client.GetStringAsync</a:t>
                      </a:r>
                      <a:r>
                        <a:rPr lang="en-US" sz="1100" dirty="0" smtClean="0">
                          <a:effectLst/>
                        </a:rPr>
                        <a:t>(</a:t>
                      </a:r>
                    </a:p>
                    <a:p>
                      <a:pPr marL="0" marR="0">
                        <a:spcBef>
                          <a:spcPts val="0"/>
                        </a:spcBef>
                        <a:spcAft>
                          <a:spcPts val="0"/>
                        </a:spcAft>
                      </a:pPr>
                      <a:r>
                        <a:rPr lang="en-US" sz="1100" dirty="0" smtClean="0">
                          <a:effectLst/>
                        </a:rPr>
                        <a:t>                          new</a:t>
                      </a:r>
                      <a:r>
                        <a:rPr lang="en-US" sz="1100" baseline="0" dirty="0" smtClean="0">
                          <a:effectLst/>
                        </a:rPr>
                        <a:t>  </a:t>
                      </a:r>
                      <a:r>
                        <a:rPr lang="en-US" sz="1100" dirty="0" smtClean="0">
                          <a:effectLst/>
                        </a:rPr>
                        <a:t>Uri</a:t>
                      </a:r>
                      <a:r>
                        <a:rPr lang="en-US" sz="1100" dirty="0">
                          <a:effectLst/>
                        </a:rPr>
                        <a:t>("http://msdn.microsoft.com"));</a:t>
                      </a:r>
                    </a:p>
                    <a:p>
                      <a:pPr marL="0" marR="0">
                        <a:spcBef>
                          <a:spcPts val="0"/>
                        </a:spcBef>
                        <a:spcAft>
                          <a:spcPts val="0"/>
                        </a:spcAft>
                      </a:pPr>
                      <a:r>
                        <a:rPr lang="en-US" sz="1100" dirty="0">
                          <a:effectLst/>
                        </a:rPr>
                        <a:t>                return </a:t>
                      </a:r>
                      <a:r>
                        <a:rPr lang="en-US" sz="1100" dirty="0" err="1">
                          <a:effectLst/>
                        </a:rPr>
                        <a:t>str.Length</a:t>
                      </a:r>
                      <a:r>
                        <a:rPr lang="en-US" sz="1100" dirty="0">
                          <a:effectLst/>
                        </a:rPr>
                        <a: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catch (Exception e) {</a:t>
                      </a:r>
                    </a:p>
                    <a:p>
                      <a:pPr marL="0" marR="0">
                        <a:spcBef>
                          <a:spcPts val="0"/>
                        </a:spcBef>
                        <a:spcAft>
                          <a:spcPts val="0"/>
                        </a:spcAft>
                      </a:pPr>
                      <a:r>
                        <a:rPr lang="en-US" sz="1100" dirty="0">
                          <a:effectLst/>
                        </a:rPr>
                        <a:t>                if (</a:t>
                      </a:r>
                      <a:r>
                        <a:rPr lang="en-US" sz="1100" dirty="0" err="1">
                          <a:effectLst/>
                        </a:rPr>
                        <a:t>WebError.GetStatus</a:t>
                      </a:r>
                      <a:r>
                        <a:rPr lang="en-US" sz="1100" dirty="0">
                          <a:effectLst/>
                        </a:rPr>
                        <a:t>(</a:t>
                      </a:r>
                      <a:r>
                        <a:rPr lang="en-US" sz="1100" dirty="0" err="1">
                          <a:effectLst/>
                        </a:rPr>
                        <a:t>e.HResult</a:t>
                      </a:r>
                      <a:r>
                        <a:rPr lang="en-US" sz="1100" dirty="0">
                          <a:effectLst/>
                        </a:rPr>
                        <a:t>) == </a:t>
                      </a:r>
                      <a:r>
                        <a:rPr lang="en-US" sz="1100" dirty="0" err="1">
                          <a:effectLst/>
                        </a:rPr>
                        <a:t>WebErrorStatus.BadGateway</a:t>
                      </a:r>
                      <a:r>
                        <a:rPr lang="en-US" sz="1100" dirty="0">
                          <a:effectLst/>
                        </a:rPr>
                        <a:t>) {</a:t>
                      </a:r>
                    </a:p>
                    <a:p>
                      <a:pPr marL="0" marR="0">
                        <a:spcBef>
                          <a:spcPts val="0"/>
                        </a:spcBef>
                        <a:spcAft>
                          <a:spcPts val="0"/>
                        </a:spcAft>
                      </a:pPr>
                      <a:r>
                        <a:rPr lang="en-US" sz="1100" dirty="0">
                          <a:effectLst/>
                        </a:rPr>
                        <a:t>                    return -1;</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throw e;</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public </a:t>
                      </a:r>
                      <a:r>
                        <a:rPr lang="en-US" sz="1100" dirty="0" err="1">
                          <a:effectLst/>
                        </a:rPr>
                        <a:t>IAsyncOperation</a:t>
                      </a:r>
                      <a:r>
                        <a:rPr lang="en-US" sz="1100" dirty="0">
                          <a:effectLst/>
                        </a:rPr>
                        <a:t>&lt;</a:t>
                      </a:r>
                      <a:r>
                        <a:rPr lang="en-US" sz="1100" dirty="0" err="1">
                          <a:effectLst/>
                        </a:rPr>
                        <a:t>int</a:t>
                      </a:r>
                      <a:r>
                        <a:rPr lang="en-US" sz="1100" dirty="0">
                          <a:effectLst/>
                        </a:rPr>
                        <a:t>&gt; </a:t>
                      </a:r>
                      <a:r>
                        <a:rPr lang="en-US" sz="1100" b="1" dirty="0" err="1">
                          <a:solidFill>
                            <a:srgbClr val="FFC000"/>
                          </a:solidFill>
                          <a:effectLst/>
                        </a:rPr>
                        <a:t>baz</a:t>
                      </a:r>
                      <a:r>
                        <a:rPr lang="en-US" sz="1100" dirty="0">
                          <a:effectLst/>
                        </a:rPr>
                        <a:t>() {</a:t>
                      </a:r>
                    </a:p>
                    <a:p>
                      <a:pPr marL="0" marR="0">
                        <a:spcBef>
                          <a:spcPts val="0"/>
                        </a:spcBef>
                        <a:spcAft>
                          <a:spcPts val="0"/>
                        </a:spcAft>
                      </a:pPr>
                      <a:r>
                        <a:rPr lang="en-US" sz="1100" dirty="0">
                          <a:effectLst/>
                        </a:rPr>
                        <a:t>            return </a:t>
                      </a:r>
                      <a:r>
                        <a:rPr lang="en-US" sz="1100" dirty="0" err="1">
                          <a:effectLst/>
                        </a:rPr>
                        <a:t>DoWork</a:t>
                      </a:r>
                      <a:r>
                        <a:rPr lang="en-US" sz="1100" dirty="0">
                          <a:effectLst/>
                        </a:rPr>
                        <a:t>().</a:t>
                      </a:r>
                      <a:r>
                        <a:rPr lang="en-US" sz="1100" dirty="0" err="1">
                          <a:effectLst/>
                        </a:rPr>
                        <a:t>AsAsyncOperation</a:t>
                      </a:r>
                      <a:r>
                        <a:rPr lang="en-US" sz="1100" dirty="0">
                          <a:effectLst/>
                        </a:rPr>
                        <a:t>&lt;</a:t>
                      </a:r>
                      <a:r>
                        <a:rPr lang="en-US" sz="1100" dirty="0" err="1">
                          <a:effectLst/>
                        </a:rPr>
                        <a:t>int</a:t>
                      </a:r>
                      <a:r>
                        <a:rPr lang="en-US" sz="1100" dirty="0">
                          <a:effectLst/>
                        </a:rPr>
                        <a:t>&gt;();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a:t>
                      </a:r>
                    </a:p>
                    <a:p>
                      <a:pPr marL="0" marR="0">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4127" marR="64127" marT="0" marB="0">
                    <a:solidFill>
                      <a:schemeClr val="bg1"/>
                    </a:solidFill>
                  </a:tcPr>
                </a:tc>
                <a:extLst>
                  <a:ext uri="{0D108BD9-81ED-4DB2-BD59-A6C34878D82A}">
                    <a16:rowId xmlns:a16="http://schemas.microsoft.com/office/drawing/2014/main" val="3919866765"/>
                  </a:ext>
                </a:extLst>
              </a:tr>
            </a:tbl>
          </a:graphicData>
        </a:graphic>
      </p:graphicFrame>
      <p:cxnSp>
        <p:nvCxnSpPr>
          <p:cNvPr id="6" name="Straight Arrow Connector 5"/>
          <p:cNvCxnSpPr/>
          <p:nvPr/>
        </p:nvCxnSpPr>
        <p:spPr>
          <a:xfrm>
            <a:off x="2179637" y="2963862"/>
            <a:ext cx="1600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99037" y="2963862"/>
            <a:ext cx="4191000" cy="281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3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p:cNvGrpSpPr/>
          <p:nvPr/>
        </p:nvGrpSpPr>
        <p:grpSpPr>
          <a:xfrm>
            <a:off x="350837" y="68262"/>
            <a:ext cx="4439908" cy="3027847"/>
            <a:chOff x="350837" y="68262"/>
            <a:chExt cx="4439908" cy="3027847"/>
          </a:xfrm>
        </p:grpSpPr>
        <p:pic>
          <p:nvPicPr>
            <p:cNvPr id="63" name="Picture 2" descr="http://images.dailytech.com/nimage/22453_Tegra%2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632" y="2569845"/>
              <a:ext cx="598027" cy="526264"/>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p:cNvGrpSpPr/>
            <p:nvPr/>
          </p:nvGrpSpPr>
          <p:grpSpPr>
            <a:xfrm>
              <a:off x="350837" y="68262"/>
              <a:ext cx="4267200" cy="2286000"/>
              <a:chOff x="655637" y="1592262"/>
              <a:chExt cx="10668000" cy="4953000"/>
            </a:xfrm>
          </p:grpSpPr>
          <p:grpSp>
            <p:nvGrpSpPr>
              <p:cNvPr id="65" name="Group 64"/>
              <p:cNvGrpSpPr/>
              <p:nvPr/>
            </p:nvGrpSpPr>
            <p:grpSpPr>
              <a:xfrm>
                <a:off x="655637" y="1592262"/>
                <a:ext cx="10668000" cy="4953000"/>
                <a:chOff x="493856" y="387145"/>
                <a:chExt cx="11327110" cy="6470414"/>
              </a:xfrm>
            </p:grpSpPr>
            <p:sp>
              <p:nvSpPr>
                <p:cNvPr id="69" name="TextBox 68"/>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70" name="TextBox 69"/>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71" name="Rectangle 70"/>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72" name="Rectangle 71"/>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73" name="Rectangle 72"/>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74" name="Rectangle 73"/>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75" name="Rectangle 74"/>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76" name="Rectangle 75"/>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77" name="Striped Right Arrow 76"/>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8" name="Striped Right Arrow 77"/>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9" name="Striped Right Arrow 78"/>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5083765" y="387145"/>
                  <a:ext cx="1887943" cy="2939195"/>
                  <a:chOff x="5083765" y="387145"/>
                  <a:chExt cx="1887943" cy="2939195"/>
                </a:xfrm>
              </p:grpSpPr>
              <p:sp>
                <p:nvSpPr>
                  <p:cNvPr id="81" name="Rectangle 80"/>
                  <p:cNvSpPr/>
                  <p:nvPr/>
                </p:nvSpPr>
                <p:spPr>
                  <a:xfrm>
                    <a:off x="5548108" y="3038362"/>
                    <a:ext cx="497526" cy="287978"/>
                  </a:xfrm>
                  <a:prstGeom prst="rect">
                    <a:avLst/>
                  </a:prstGeom>
                  <a:ln>
                    <a:solidFill>
                      <a:schemeClr val="accent6"/>
                    </a:solidFill>
                  </a:ln>
                </p:spPr>
                <p:txBody>
                  <a:bodyPr wrap="none">
                    <a:spAutoFit/>
                  </a:bodyPr>
                  <a:lstStyle/>
                  <a:p>
                    <a:r>
                      <a:rPr lang="en-US" sz="800" dirty="0" smtClean="0"/>
                      <a:t>.exe </a:t>
                    </a:r>
                    <a:endParaRPr lang="en-US" sz="800" dirty="0"/>
                  </a:p>
                </p:txBody>
              </p:sp>
              <p:sp>
                <p:nvSpPr>
                  <p:cNvPr id="82" name="Rectangle 81"/>
                  <p:cNvSpPr/>
                  <p:nvPr/>
                </p:nvSpPr>
                <p:spPr>
                  <a:xfrm>
                    <a:off x="5083765" y="2188928"/>
                    <a:ext cx="831194" cy="287978"/>
                  </a:xfrm>
                  <a:prstGeom prst="rect">
                    <a:avLst/>
                  </a:prstGeom>
                  <a:ln>
                    <a:solidFill>
                      <a:schemeClr val="tx1"/>
                    </a:solidFill>
                  </a:ln>
                </p:spPr>
                <p:txBody>
                  <a:bodyPr wrap="square">
                    <a:spAutoFit/>
                  </a:bodyPr>
                  <a:lstStyle/>
                  <a:p>
                    <a:endParaRPr lang="en-US" sz="800" dirty="0" smtClean="0"/>
                  </a:p>
                </p:txBody>
              </p:sp>
              <p:sp>
                <p:nvSpPr>
                  <p:cNvPr id="83" name="Rectangle 82"/>
                  <p:cNvSpPr/>
                  <p:nvPr/>
                </p:nvSpPr>
                <p:spPr>
                  <a:xfrm>
                    <a:off x="6069902" y="2188928"/>
                    <a:ext cx="901806" cy="287978"/>
                  </a:xfrm>
                  <a:prstGeom prst="rect">
                    <a:avLst/>
                  </a:prstGeom>
                  <a:ln>
                    <a:solidFill>
                      <a:schemeClr val="tx1"/>
                    </a:solidFill>
                  </a:ln>
                </p:spPr>
                <p:txBody>
                  <a:bodyPr wrap="square">
                    <a:spAutoFit/>
                  </a:bodyPr>
                  <a:lstStyle/>
                  <a:p>
                    <a:endParaRPr lang="en-US" sz="800" dirty="0"/>
                  </a:p>
                </p:txBody>
              </p:sp>
              <p:sp>
                <p:nvSpPr>
                  <p:cNvPr id="84" name="Rectangle 83"/>
                  <p:cNvSpPr/>
                  <p:nvPr/>
                </p:nvSpPr>
                <p:spPr>
                  <a:xfrm>
                    <a:off x="5083765" y="1463034"/>
                    <a:ext cx="1887943" cy="452536"/>
                  </a:xfrm>
                  <a:prstGeom prst="rect">
                    <a:avLst/>
                  </a:prstGeom>
                  <a:ln>
                    <a:solidFill>
                      <a:schemeClr val="tx1"/>
                    </a:solidFill>
                  </a:ln>
                </p:spPr>
                <p:txBody>
                  <a:bodyPr wrap="square">
                    <a:spAutoFit/>
                  </a:bodyPr>
                  <a:lstStyle/>
                  <a:p>
                    <a:endParaRPr lang="en-US" sz="800" dirty="0"/>
                  </a:p>
                  <a:p>
                    <a:endParaRPr lang="en-US" sz="800" dirty="0" smtClean="0"/>
                  </a:p>
                </p:txBody>
              </p:sp>
              <p:sp>
                <p:nvSpPr>
                  <p:cNvPr id="85" name="Rectangle 84"/>
                  <p:cNvSpPr/>
                  <p:nvPr/>
                </p:nvSpPr>
                <p:spPr>
                  <a:xfrm>
                    <a:off x="5663826" y="387145"/>
                    <a:ext cx="633102" cy="287978"/>
                  </a:xfrm>
                  <a:prstGeom prst="rect">
                    <a:avLst/>
                  </a:prstGeom>
                </p:spPr>
                <p:txBody>
                  <a:bodyPr wrap="none">
                    <a:spAutoFit/>
                  </a:bodyPr>
                  <a:lstStyle/>
                  <a:p>
                    <a:r>
                      <a:rPr lang="en-US" sz="800" dirty="0"/>
                      <a:t>C/C++</a:t>
                    </a:r>
                  </a:p>
                </p:txBody>
              </p:sp>
              <p:sp>
                <p:nvSpPr>
                  <p:cNvPr id="86" name="Down Arrow 85"/>
                  <p:cNvSpPr/>
                  <p:nvPr/>
                </p:nvSpPr>
                <p:spPr bwMode="auto">
                  <a:xfrm>
                    <a:off x="5956489" y="855287"/>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7" name="Down Arrow 86"/>
                  <p:cNvSpPr/>
                  <p:nvPr/>
                </p:nvSpPr>
                <p:spPr bwMode="auto">
                  <a:xfrm>
                    <a:off x="5987918" y="2648568"/>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66" name="Picture 65"/>
              <p:cNvPicPr>
                <a:picLocks noChangeAspect="1"/>
              </p:cNvPicPr>
              <p:nvPr/>
            </p:nvPicPr>
            <p:blipFill>
              <a:blip r:embed="rId4"/>
              <a:stretch>
                <a:fillRect/>
              </a:stretch>
            </p:blipFill>
            <p:spPr>
              <a:xfrm>
                <a:off x="7218174" y="4886694"/>
                <a:ext cx="281472" cy="281389"/>
              </a:xfrm>
              <a:prstGeom prst="rect">
                <a:avLst/>
              </a:prstGeom>
            </p:spPr>
          </p:pic>
          <p:pic>
            <p:nvPicPr>
              <p:cNvPr id="67" name="Picture 66"/>
              <p:cNvPicPr>
                <a:picLocks noChangeAspect="1"/>
              </p:cNvPicPr>
              <p:nvPr/>
            </p:nvPicPr>
            <p:blipFill>
              <a:blip r:embed="rId4"/>
              <a:stretch>
                <a:fillRect/>
              </a:stretch>
            </p:blipFill>
            <p:spPr>
              <a:xfrm>
                <a:off x="7643617" y="4878719"/>
                <a:ext cx="281472" cy="281389"/>
              </a:xfrm>
              <a:prstGeom prst="rect">
                <a:avLst/>
              </a:prstGeom>
            </p:spPr>
          </p:pic>
          <p:pic>
            <p:nvPicPr>
              <p:cNvPr id="68" name="Picture 67"/>
              <p:cNvPicPr>
                <a:picLocks noChangeAspect="1"/>
              </p:cNvPicPr>
              <p:nvPr/>
            </p:nvPicPr>
            <p:blipFill>
              <a:blip r:embed="rId4"/>
              <a:stretch>
                <a:fillRect/>
              </a:stretch>
            </p:blipFill>
            <p:spPr>
              <a:xfrm>
                <a:off x="8060802" y="4878719"/>
                <a:ext cx="281472" cy="281389"/>
              </a:xfrm>
              <a:prstGeom prst="rect">
                <a:avLst/>
              </a:prstGeom>
            </p:spPr>
          </p:pic>
        </p:grpSp>
        <p:sp>
          <p:nvSpPr>
            <p:cNvPr id="17" name="TextBox 16"/>
            <p:cNvSpPr txBox="1"/>
            <p:nvPr/>
          </p:nvSpPr>
          <p:spPr>
            <a:xfrm>
              <a:off x="3141000" y="2602944"/>
              <a:ext cx="1649745"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ARM 32</a:t>
              </a:r>
            </a:p>
          </p:txBody>
        </p:sp>
      </p:grpSp>
      <p:grpSp>
        <p:nvGrpSpPr>
          <p:cNvPr id="25" name="Group 24"/>
          <p:cNvGrpSpPr/>
          <p:nvPr/>
        </p:nvGrpSpPr>
        <p:grpSpPr>
          <a:xfrm>
            <a:off x="6540944" y="-6966"/>
            <a:ext cx="4941630" cy="3401035"/>
            <a:chOff x="6540944" y="-6966"/>
            <a:chExt cx="4941630" cy="3401035"/>
          </a:xfrm>
        </p:grpSpPr>
        <p:grpSp>
          <p:nvGrpSpPr>
            <p:cNvPr id="112" name="Group 111"/>
            <p:cNvGrpSpPr/>
            <p:nvPr/>
          </p:nvGrpSpPr>
          <p:grpSpPr>
            <a:xfrm>
              <a:off x="6540944" y="-6966"/>
              <a:ext cx="4267200" cy="2286000"/>
              <a:chOff x="655637" y="1592262"/>
              <a:chExt cx="10668000" cy="4953000"/>
            </a:xfrm>
          </p:grpSpPr>
          <p:grpSp>
            <p:nvGrpSpPr>
              <p:cNvPr id="113" name="Group 112"/>
              <p:cNvGrpSpPr/>
              <p:nvPr/>
            </p:nvGrpSpPr>
            <p:grpSpPr>
              <a:xfrm>
                <a:off x="655637" y="1592262"/>
                <a:ext cx="10668000" cy="4953000"/>
                <a:chOff x="493856" y="387145"/>
                <a:chExt cx="11327110" cy="6470414"/>
              </a:xfrm>
            </p:grpSpPr>
            <p:sp>
              <p:nvSpPr>
                <p:cNvPr id="117" name="TextBox 116"/>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118" name="TextBox 117"/>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119" name="Rectangle 118"/>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120" name="Rectangle 119"/>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121" name="Rectangle 120"/>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122" name="Rectangle 121"/>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123" name="Rectangle 122"/>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124" name="Rectangle 123"/>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125" name="Striped Right Arrow 124"/>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6" name="Striped Right Arrow 125"/>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7" name="Striped Right Arrow 126"/>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5083765" y="387145"/>
                  <a:ext cx="1887943" cy="2939195"/>
                  <a:chOff x="5083765" y="387145"/>
                  <a:chExt cx="1887943" cy="2939195"/>
                </a:xfrm>
              </p:grpSpPr>
              <p:sp>
                <p:nvSpPr>
                  <p:cNvPr id="129" name="Rectangle 128"/>
                  <p:cNvSpPr/>
                  <p:nvPr/>
                </p:nvSpPr>
                <p:spPr>
                  <a:xfrm>
                    <a:off x="5548108" y="3038362"/>
                    <a:ext cx="497526" cy="287978"/>
                  </a:xfrm>
                  <a:prstGeom prst="rect">
                    <a:avLst/>
                  </a:prstGeom>
                  <a:ln>
                    <a:solidFill>
                      <a:schemeClr val="accent6"/>
                    </a:solidFill>
                  </a:ln>
                </p:spPr>
                <p:txBody>
                  <a:bodyPr wrap="none">
                    <a:spAutoFit/>
                  </a:bodyPr>
                  <a:lstStyle/>
                  <a:p>
                    <a:r>
                      <a:rPr lang="en-US" sz="800" dirty="0" smtClean="0"/>
                      <a:t>.exe </a:t>
                    </a:r>
                    <a:endParaRPr lang="en-US" sz="800" dirty="0"/>
                  </a:p>
                </p:txBody>
              </p:sp>
              <p:sp>
                <p:nvSpPr>
                  <p:cNvPr id="130" name="Rectangle 129"/>
                  <p:cNvSpPr/>
                  <p:nvPr/>
                </p:nvSpPr>
                <p:spPr>
                  <a:xfrm>
                    <a:off x="5083765" y="2188928"/>
                    <a:ext cx="831194" cy="287978"/>
                  </a:xfrm>
                  <a:prstGeom prst="rect">
                    <a:avLst/>
                  </a:prstGeom>
                  <a:ln>
                    <a:solidFill>
                      <a:schemeClr val="tx1"/>
                    </a:solidFill>
                  </a:ln>
                </p:spPr>
                <p:txBody>
                  <a:bodyPr wrap="square">
                    <a:spAutoFit/>
                  </a:bodyPr>
                  <a:lstStyle/>
                  <a:p>
                    <a:endParaRPr lang="en-US" sz="800" dirty="0" smtClean="0"/>
                  </a:p>
                </p:txBody>
              </p:sp>
              <p:sp>
                <p:nvSpPr>
                  <p:cNvPr id="131" name="Rectangle 130"/>
                  <p:cNvSpPr/>
                  <p:nvPr/>
                </p:nvSpPr>
                <p:spPr>
                  <a:xfrm>
                    <a:off x="6069902" y="2188928"/>
                    <a:ext cx="901806" cy="287978"/>
                  </a:xfrm>
                  <a:prstGeom prst="rect">
                    <a:avLst/>
                  </a:prstGeom>
                  <a:ln>
                    <a:solidFill>
                      <a:schemeClr val="tx1"/>
                    </a:solidFill>
                  </a:ln>
                </p:spPr>
                <p:txBody>
                  <a:bodyPr wrap="square">
                    <a:spAutoFit/>
                  </a:bodyPr>
                  <a:lstStyle/>
                  <a:p>
                    <a:endParaRPr lang="en-US" sz="800" dirty="0"/>
                  </a:p>
                </p:txBody>
              </p:sp>
              <p:sp>
                <p:nvSpPr>
                  <p:cNvPr id="132" name="Rectangle 131"/>
                  <p:cNvSpPr/>
                  <p:nvPr/>
                </p:nvSpPr>
                <p:spPr>
                  <a:xfrm>
                    <a:off x="5083765" y="1463034"/>
                    <a:ext cx="1887943" cy="452536"/>
                  </a:xfrm>
                  <a:prstGeom prst="rect">
                    <a:avLst/>
                  </a:prstGeom>
                  <a:ln>
                    <a:solidFill>
                      <a:schemeClr val="tx1"/>
                    </a:solidFill>
                  </a:ln>
                </p:spPr>
                <p:txBody>
                  <a:bodyPr wrap="square">
                    <a:spAutoFit/>
                  </a:bodyPr>
                  <a:lstStyle/>
                  <a:p>
                    <a:endParaRPr lang="en-US" sz="800" dirty="0"/>
                  </a:p>
                  <a:p>
                    <a:endParaRPr lang="en-US" sz="800" dirty="0" smtClean="0"/>
                  </a:p>
                </p:txBody>
              </p:sp>
              <p:sp>
                <p:nvSpPr>
                  <p:cNvPr id="133" name="Rectangle 132"/>
                  <p:cNvSpPr/>
                  <p:nvPr/>
                </p:nvSpPr>
                <p:spPr>
                  <a:xfrm>
                    <a:off x="5663826" y="387145"/>
                    <a:ext cx="633102" cy="287978"/>
                  </a:xfrm>
                  <a:prstGeom prst="rect">
                    <a:avLst/>
                  </a:prstGeom>
                </p:spPr>
                <p:txBody>
                  <a:bodyPr wrap="none">
                    <a:spAutoFit/>
                  </a:bodyPr>
                  <a:lstStyle/>
                  <a:p>
                    <a:r>
                      <a:rPr lang="en-US" sz="800" dirty="0"/>
                      <a:t>C/C++</a:t>
                    </a:r>
                  </a:p>
                </p:txBody>
              </p:sp>
              <p:sp>
                <p:nvSpPr>
                  <p:cNvPr id="134" name="Down Arrow 133"/>
                  <p:cNvSpPr/>
                  <p:nvPr/>
                </p:nvSpPr>
                <p:spPr bwMode="auto">
                  <a:xfrm>
                    <a:off x="5956489" y="855287"/>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35" name="Down Arrow 134"/>
                  <p:cNvSpPr/>
                  <p:nvPr/>
                </p:nvSpPr>
                <p:spPr bwMode="auto">
                  <a:xfrm>
                    <a:off x="5987918" y="2648568"/>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14" name="Picture 113"/>
              <p:cNvPicPr>
                <a:picLocks noChangeAspect="1"/>
              </p:cNvPicPr>
              <p:nvPr/>
            </p:nvPicPr>
            <p:blipFill>
              <a:blip r:embed="rId4"/>
              <a:stretch>
                <a:fillRect/>
              </a:stretch>
            </p:blipFill>
            <p:spPr>
              <a:xfrm>
                <a:off x="7218174" y="4886694"/>
                <a:ext cx="281472" cy="281389"/>
              </a:xfrm>
              <a:prstGeom prst="rect">
                <a:avLst/>
              </a:prstGeom>
            </p:spPr>
          </p:pic>
          <p:pic>
            <p:nvPicPr>
              <p:cNvPr id="115" name="Picture 114"/>
              <p:cNvPicPr>
                <a:picLocks noChangeAspect="1"/>
              </p:cNvPicPr>
              <p:nvPr/>
            </p:nvPicPr>
            <p:blipFill>
              <a:blip r:embed="rId4"/>
              <a:stretch>
                <a:fillRect/>
              </a:stretch>
            </p:blipFill>
            <p:spPr>
              <a:xfrm>
                <a:off x="7643617" y="4878719"/>
                <a:ext cx="281472" cy="281389"/>
              </a:xfrm>
              <a:prstGeom prst="rect">
                <a:avLst/>
              </a:prstGeom>
            </p:spPr>
          </p:pic>
          <p:pic>
            <p:nvPicPr>
              <p:cNvPr id="116" name="Picture 115"/>
              <p:cNvPicPr>
                <a:picLocks noChangeAspect="1"/>
              </p:cNvPicPr>
              <p:nvPr/>
            </p:nvPicPr>
            <p:blipFill>
              <a:blip r:embed="rId4"/>
              <a:stretch>
                <a:fillRect/>
              </a:stretch>
            </p:blipFill>
            <p:spPr>
              <a:xfrm>
                <a:off x="8060802" y="4878719"/>
                <a:ext cx="281472" cy="281389"/>
              </a:xfrm>
              <a:prstGeom prst="rect">
                <a:avLst/>
              </a:prstGeom>
            </p:spPr>
          </p:pic>
        </p:grpSp>
        <p:pic>
          <p:nvPicPr>
            <p:cNvPr id="160" name="Picture 4" descr="http://assets.cougar.nineentertainmentco.com.au/assets/TechLife/2012/06/06/1569/ivybridge_630x349p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7208" y="2414913"/>
              <a:ext cx="1767530" cy="97915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34774" y="2554896"/>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X64</a:t>
              </a:r>
            </a:p>
          </p:txBody>
        </p:sp>
      </p:grpSp>
      <p:grpSp>
        <p:nvGrpSpPr>
          <p:cNvPr id="26" name="Group 25"/>
          <p:cNvGrpSpPr/>
          <p:nvPr/>
        </p:nvGrpSpPr>
        <p:grpSpPr>
          <a:xfrm>
            <a:off x="403396" y="3529815"/>
            <a:ext cx="4268247" cy="3402182"/>
            <a:chOff x="403396" y="3529815"/>
            <a:chExt cx="4268247" cy="3402182"/>
          </a:xfrm>
        </p:grpSpPr>
        <p:grpSp>
          <p:nvGrpSpPr>
            <p:cNvPr id="88" name="Group 87"/>
            <p:cNvGrpSpPr/>
            <p:nvPr/>
          </p:nvGrpSpPr>
          <p:grpSpPr>
            <a:xfrm>
              <a:off x="403396" y="3529815"/>
              <a:ext cx="4267200" cy="2286000"/>
              <a:chOff x="655637" y="1592262"/>
              <a:chExt cx="10668000" cy="4953000"/>
            </a:xfrm>
          </p:grpSpPr>
          <p:grpSp>
            <p:nvGrpSpPr>
              <p:cNvPr id="89" name="Group 88"/>
              <p:cNvGrpSpPr/>
              <p:nvPr/>
            </p:nvGrpSpPr>
            <p:grpSpPr>
              <a:xfrm>
                <a:off x="655637" y="1592262"/>
                <a:ext cx="10668000" cy="4953000"/>
                <a:chOff x="493856" y="387145"/>
                <a:chExt cx="11327110" cy="6470414"/>
              </a:xfrm>
            </p:grpSpPr>
            <p:sp>
              <p:nvSpPr>
                <p:cNvPr id="93" name="TextBox 92"/>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94" name="TextBox 93"/>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95" name="Rectangle 94"/>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96" name="Rectangle 95"/>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97" name="Rectangle 96"/>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98" name="Rectangle 97"/>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99" name="Rectangle 98"/>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100" name="Rectangle 99"/>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101" name="Striped Right Arrow 100"/>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2" name="Striped Right Arrow 101"/>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3" name="Striped Right Arrow 102"/>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5083765" y="387145"/>
                  <a:ext cx="1887943" cy="2939195"/>
                  <a:chOff x="5083765" y="387145"/>
                  <a:chExt cx="1887943" cy="2939195"/>
                </a:xfrm>
              </p:grpSpPr>
              <p:sp>
                <p:nvSpPr>
                  <p:cNvPr id="105" name="Rectangle 104"/>
                  <p:cNvSpPr/>
                  <p:nvPr/>
                </p:nvSpPr>
                <p:spPr>
                  <a:xfrm>
                    <a:off x="5548108" y="3038362"/>
                    <a:ext cx="497526" cy="287978"/>
                  </a:xfrm>
                  <a:prstGeom prst="rect">
                    <a:avLst/>
                  </a:prstGeom>
                  <a:ln>
                    <a:solidFill>
                      <a:schemeClr val="accent6"/>
                    </a:solidFill>
                  </a:ln>
                </p:spPr>
                <p:txBody>
                  <a:bodyPr wrap="none">
                    <a:spAutoFit/>
                  </a:bodyPr>
                  <a:lstStyle/>
                  <a:p>
                    <a:r>
                      <a:rPr lang="en-US" sz="800" dirty="0" smtClean="0"/>
                      <a:t>.exe </a:t>
                    </a:r>
                    <a:endParaRPr lang="en-US" sz="800" dirty="0"/>
                  </a:p>
                </p:txBody>
              </p:sp>
              <p:sp>
                <p:nvSpPr>
                  <p:cNvPr id="106" name="Rectangle 105"/>
                  <p:cNvSpPr/>
                  <p:nvPr/>
                </p:nvSpPr>
                <p:spPr>
                  <a:xfrm>
                    <a:off x="5083765" y="2188928"/>
                    <a:ext cx="831194" cy="287978"/>
                  </a:xfrm>
                  <a:prstGeom prst="rect">
                    <a:avLst/>
                  </a:prstGeom>
                  <a:ln>
                    <a:solidFill>
                      <a:schemeClr val="tx1"/>
                    </a:solidFill>
                  </a:ln>
                </p:spPr>
                <p:txBody>
                  <a:bodyPr wrap="square">
                    <a:spAutoFit/>
                  </a:bodyPr>
                  <a:lstStyle/>
                  <a:p>
                    <a:endParaRPr lang="en-US" sz="800" dirty="0" smtClean="0"/>
                  </a:p>
                </p:txBody>
              </p:sp>
              <p:sp>
                <p:nvSpPr>
                  <p:cNvPr id="107" name="Rectangle 106"/>
                  <p:cNvSpPr/>
                  <p:nvPr/>
                </p:nvSpPr>
                <p:spPr>
                  <a:xfrm>
                    <a:off x="6069902" y="2188928"/>
                    <a:ext cx="901806" cy="287978"/>
                  </a:xfrm>
                  <a:prstGeom prst="rect">
                    <a:avLst/>
                  </a:prstGeom>
                  <a:ln>
                    <a:solidFill>
                      <a:schemeClr val="tx1"/>
                    </a:solidFill>
                  </a:ln>
                </p:spPr>
                <p:txBody>
                  <a:bodyPr wrap="square">
                    <a:spAutoFit/>
                  </a:bodyPr>
                  <a:lstStyle/>
                  <a:p>
                    <a:endParaRPr lang="en-US" sz="800" dirty="0"/>
                  </a:p>
                </p:txBody>
              </p:sp>
              <p:sp>
                <p:nvSpPr>
                  <p:cNvPr id="108" name="Rectangle 107"/>
                  <p:cNvSpPr/>
                  <p:nvPr/>
                </p:nvSpPr>
                <p:spPr>
                  <a:xfrm>
                    <a:off x="5083765" y="1463034"/>
                    <a:ext cx="1887943" cy="452536"/>
                  </a:xfrm>
                  <a:prstGeom prst="rect">
                    <a:avLst/>
                  </a:prstGeom>
                  <a:ln>
                    <a:solidFill>
                      <a:schemeClr val="tx1"/>
                    </a:solidFill>
                  </a:ln>
                </p:spPr>
                <p:txBody>
                  <a:bodyPr wrap="square">
                    <a:spAutoFit/>
                  </a:bodyPr>
                  <a:lstStyle/>
                  <a:p>
                    <a:endParaRPr lang="en-US" sz="800" dirty="0"/>
                  </a:p>
                  <a:p>
                    <a:endParaRPr lang="en-US" sz="800" dirty="0" smtClean="0"/>
                  </a:p>
                </p:txBody>
              </p:sp>
              <p:sp>
                <p:nvSpPr>
                  <p:cNvPr id="109" name="Rectangle 108"/>
                  <p:cNvSpPr/>
                  <p:nvPr/>
                </p:nvSpPr>
                <p:spPr>
                  <a:xfrm>
                    <a:off x="5663826" y="387145"/>
                    <a:ext cx="633102" cy="287978"/>
                  </a:xfrm>
                  <a:prstGeom prst="rect">
                    <a:avLst/>
                  </a:prstGeom>
                </p:spPr>
                <p:txBody>
                  <a:bodyPr wrap="none">
                    <a:spAutoFit/>
                  </a:bodyPr>
                  <a:lstStyle/>
                  <a:p>
                    <a:r>
                      <a:rPr lang="en-US" sz="800" dirty="0"/>
                      <a:t>C/C++</a:t>
                    </a:r>
                  </a:p>
                </p:txBody>
              </p:sp>
              <p:sp>
                <p:nvSpPr>
                  <p:cNvPr id="110" name="Down Arrow 109"/>
                  <p:cNvSpPr/>
                  <p:nvPr/>
                </p:nvSpPr>
                <p:spPr bwMode="auto">
                  <a:xfrm>
                    <a:off x="5956489" y="855287"/>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1" name="Down Arrow 110"/>
                  <p:cNvSpPr/>
                  <p:nvPr/>
                </p:nvSpPr>
                <p:spPr bwMode="auto">
                  <a:xfrm>
                    <a:off x="5987918" y="2648568"/>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90" name="Picture 89"/>
              <p:cNvPicPr>
                <a:picLocks noChangeAspect="1"/>
              </p:cNvPicPr>
              <p:nvPr/>
            </p:nvPicPr>
            <p:blipFill>
              <a:blip r:embed="rId4"/>
              <a:stretch>
                <a:fillRect/>
              </a:stretch>
            </p:blipFill>
            <p:spPr>
              <a:xfrm>
                <a:off x="7218174" y="4886694"/>
                <a:ext cx="281472" cy="281389"/>
              </a:xfrm>
              <a:prstGeom prst="rect">
                <a:avLst/>
              </a:prstGeom>
            </p:spPr>
          </p:pic>
          <p:pic>
            <p:nvPicPr>
              <p:cNvPr id="91" name="Picture 90"/>
              <p:cNvPicPr>
                <a:picLocks noChangeAspect="1"/>
              </p:cNvPicPr>
              <p:nvPr/>
            </p:nvPicPr>
            <p:blipFill>
              <a:blip r:embed="rId4"/>
              <a:stretch>
                <a:fillRect/>
              </a:stretch>
            </p:blipFill>
            <p:spPr>
              <a:xfrm>
                <a:off x="7643617" y="4878719"/>
                <a:ext cx="281472" cy="281389"/>
              </a:xfrm>
              <a:prstGeom prst="rect">
                <a:avLst/>
              </a:prstGeom>
            </p:spPr>
          </p:pic>
          <p:pic>
            <p:nvPicPr>
              <p:cNvPr id="92" name="Picture 91"/>
              <p:cNvPicPr>
                <a:picLocks noChangeAspect="1"/>
              </p:cNvPicPr>
              <p:nvPr/>
            </p:nvPicPr>
            <p:blipFill>
              <a:blip r:embed="rId4"/>
              <a:stretch>
                <a:fillRect/>
              </a:stretch>
            </p:blipFill>
            <p:spPr>
              <a:xfrm>
                <a:off x="8060802" y="4878719"/>
                <a:ext cx="281472" cy="281389"/>
              </a:xfrm>
              <a:prstGeom prst="rect">
                <a:avLst/>
              </a:prstGeom>
            </p:spPr>
          </p:pic>
        </p:grpSp>
        <p:pic>
          <p:nvPicPr>
            <p:cNvPr id="14" name="Picture 13"/>
            <p:cNvPicPr>
              <a:picLocks noChangeAspect="1"/>
            </p:cNvPicPr>
            <p:nvPr/>
          </p:nvPicPr>
          <p:blipFill>
            <a:blip r:embed="rId6"/>
            <a:stretch>
              <a:fillRect/>
            </a:stretch>
          </p:blipFill>
          <p:spPr>
            <a:xfrm>
              <a:off x="1954213" y="5895228"/>
              <a:ext cx="962743" cy="1036769"/>
            </a:xfrm>
            <a:prstGeom prst="rect">
              <a:avLst/>
            </a:prstGeom>
          </p:spPr>
        </p:pic>
        <p:sp>
          <p:nvSpPr>
            <p:cNvPr id="161" name="TextBox 160"/>
            <p:cNvSpPr txBox="1"/>
            <p:nvPr/>
          </p:nvSpPr>
          <p:spPr>
            <a:xfrm>
              <a:off x="3223843" y="6059244"/>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x86</a:t>
              </a:r>
            </a:p>
          </p:txBody>
        </p:sp>
      </p:grpSp>
      <p:grpSp>
        <p:nvGrpSpPr>
          <p:cNvPr id="163" name="Group 162"/>
          <p:cNvGrpSpPr/>
          <p:nvPr/>
        </p:nvGrpSpPr>
        <p:grpSpPr>
          <a:xfrm>
            <a:off x="6648095" y="3631558"/>
            <a:ext cx="4366591" cy="3348513"/>
            <a:chOff x="6648095" y="3631558"/>
            <a:chExt cx="4366591" cy="3348513"/>
          </a:xfrm>
        </p:grpSpPr>
        <p:grpSp>
          <p:nvGrpSpPr>
            <p:cNvPr id="136" name="Group 135"/>
            <p:cNvGrpSpPr/>
            <p:nvPr/>
          </p:nvGrpSpPr>
          <p:grpSpPr>
            <a:xfrm>
              <a:off x="6648095" y="3631558"/>
              <a:ext cx="4267200" cy="2286000"/>
              <a:chOff x="655637" y="1592262"/>
              <a:chExt cx="10668000" cy="4952999"/>
            </a:xfrm>
          </p:grpSpPr>
          <p:grpSp>
            <p:nvGrpSpPr>
              <p:cNvPr id="137" name="Group 136"/>
              <p:cNvGrpSpPr/>
              <p:nvPr/>
            </p:nvGrpSpPr>
            <p:grpSpPr>
              <a:xfrm>
                <a:off x="655637" y="1592262"/>
                <a:ext cx="10668000" cy="4952999"/>
                <a:chOff x="493856" y="387145"/>
                <a:chExt cx="11327110" cy="6470413"/>
              </a:xfrm>
            </p:grpSpPr>
            <p:sp>
              <p:nvSpPr>
                <p:cNvPr id="141" name="TextBox 140"/>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142" name="TextBox 141"/>
                <p:cNvSpPr txBox="1"/>
                <p:nvPr/>
              </p:nvSpPr>
              <p:spPr>
                <a:xfrm>
                  <a:off x="503237" y="6240463"/>
                  <a:ext cx="11317729"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143" name="Rectangle 142"/>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144" name="Rectangle 143"/>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145" name="Rectangle 144"/>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146" name="Rectangle 145"/>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147" name="Rectangle 146"/>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148" name="Rectangle 147"/>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149" name="Striped Right Arrow 148"/>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50" name="Striped Right Arrow 149"/>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51" name="Striped Right Arrow 150"/>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152" name="Group 151"/>
                <p:cNvGrpSpPr/>
                <p:nvPr/>
              </p:nvGrpSpPr>
              <p:grpSpPr>
                <a:xfrm>
                  <a:off x="5083765" y="387145"/>
                  <a:ext cx="1887943" cy="2939195"/>
                  <a:chOff x="5083765" y="387145"/>
                  <a:chExt cx="1887943" cy="2939195"/>
                </a:xfrm>
              </p:grpSpPr>
              <p:sp>
                <p:nvSpPr>
                  <p:cNvPr id="153" name="Rectangle 152"/>
                  <p:cNvSpPr/>
                  <p:nvPr/>
                </p:nvSpPr>
                <p:spPr>
                  <a:xfrm>
                    <a:off x="5548108" y="3038362"/>
                    <a:ext cx="497526" cy="287978"/>
                  </a:xfrm>
                  <a:prstGeom prst="rect">
                    <a:avLst/>
                  </a:prstGeom>
                  <a:ln>
                    <a:solidFill>
                      <a:schemeClr val="accent6"/>
                    </a:solidFill>
                  </a:ln>
                </p:spPr>
                <p:txBody>
                  <a:bodyPr wrap="none">
                    <a:spAutoFit/>
                  </a:bodyPr>
                  <a:lstStyle/>
                  <a:p>
                    <a:r>
                      <a:rPr lang="en-US" sz="800" dirty="0" smtClean="0"/>
                      <a:t>.exe </a:t>
                    </a:r>
                    <a:endParaRPr lang="en-US" sz="800" dirty="0"/>
                  </a:p>
                </p:txBody>
              </p:sp>
              <p:sp>
                <p:nvSpPr>
                  <p:cNvPr id="154" name="Rectangle 153"/>
                  <p:cNvSpPr/>
                  <p:nvPr/>
                </p:nvSpPr>
                <p:spPr>
                  <a:xfrm>
                    <a:off x="5083765" y="2188928"/>
                    <a:ext cx="831194" cy="287978"/>
                  </a:xfrm>
                  <a:prstGeom prst="rect">
                    <a:avLst/>
                  </a:prstGeom>
                  <a:ln>
                    <a:solidFill>
                      <a:schemeClr val="tx1"/>
                    </a:solidFill>
                  </a:ln>
                </p:spPr>
                <p:txBody>
                  <a:bodyPr wrap="square">
                    <a:spAutoFit/>
                  </a:bodyPr>
                  <a:lstStyle/>
                  <a:p>
                    <a:endParaRPr lang="en-US" sz="800" dirty="0" smtClean="0"/>
                  </a:p>
                </p:txBody>
              </p:sp>
              <p:sp>
                <p:nvSpPr>
                  <p:cNvPr id="155" name="Rectangle 154"/>
                  <p:cNvSpPr/>
                  <p:nvPr/>
                </p:nvSpPr>
                <p:spPr>
                  <a:xfrm>
                    <a:off x="6069902" y="2188928"/>
                    <a:ext cx="901806" cy="287978"/>
                  </a:xfrm>
                  <a:prstGeom prst="rect">
                    <a:avLst/>
                  </a:prstGeom>
                  <a:ln>
                    <a:solidFill>
                      <a:schemeClr val="tx1"/>
                    </a:solidFill>
                  </a:ln>
                </p:spPr>
                <p:txBody>
                  <a:bodyPr wrap="square">
                    <a:spAutoFit/>
                  </a:bodyPr>
                  <a:lstStyle/>
                  <a:p>
                    <a:endParaRPr lang="en-US" sz="800" dirty="0"/>
                  </a:p>
                </p:txBody>
              </p:sp>
              <p:sp>
                <p:nvSpPr>
                  <p:cNvPr id="156" name="Rectangle 155"/>
                  <p:cNvSpPr/>
                  <p:nvPr/>
                </p:nvSpPr>
                <p:spPr>
                  <a:xfrm>
                    <a:off x="5083765" y="1463034"/>
                    <a:ext cx="1887943" cy="452536"/>
                  </a:xfrm>
                  <a:prstGeom prst="rect">
                    <a:avLst/>
                  </a:prstGeom>
                  <a:ln>
                    <a:solidFill>
                      <a:schemeClr val="tx1"/>
                    </a:solidFill>
                  </a:ln>
                </p:spPr>
                <p:txBody>
                  <a:bodyPr wrap="square">
                    <a:spAutoFit/>
                  </a:bodyPr>
                  <a:lstStyle/>
                  <a:p>
                    <a:endParaRPr lang="en-US" sz="800" dirty="0"/>
                  </a:p>
                  <a:p>
                    <a:endParaRPr lang="en-US" sz="800" dirty="0" smtClean="0"/>
                  </a:p>
                </p:txBody>
              </p:sp>
              <p:sp>
                <p:nvSpPr>
                  <p:cNvPr id="157" name="Rectangle 156"/>
                  <p:cNvSpPr/>
                  <p:nvPr/>
                </p:nvSpPr>
                <p:spPr>
                  <a:xfrm>
                    <a:off x="5663826" y="387145"/>
                    <a:ext cx="633102" cy="287978"/>
                  </a:xfrm>
                  <a:prstGeom prst="rect">
                    <a:avLst/>
                  </a:prstGeom>
                </p:spPr>
                <p:txBody>
                  <a:bodyPr wrap="none">
                    <a:spAutoFit/>
                  </a:bodyPr>
                  <a:lstStyle/>
                  <a:p>
                    <a:r>
                      <a:rPr lang="en-US" sz="800" dirty="0"/>
                      <a:t>C/C++</a:t>
                    </a:r>
                  </a:p>
                </p:txBody>
              </p:sp>
              <p:sp>
                <p:nvSpPr>
                  <p:cNvPr id="158" name="Down Arrow 157"/>
                  <p:cNvSpPr/>
                  <p:nvPr/>
                </p:nvSpPr>
                <p:spPr bwMode="auto">
                  <a:xfrm>
                    <a:off x="5956489" y="855287"/>
                    <a:ext cx="145918" cy="539692"/>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59" name="Down Arrow 158"/>
                  <p:cNvSpPr/>
                  <p:nvPr/>
                </p:nvSpPr>
                <p:spPr bwMode="auto">
                  <a:xfrm>
                    <a:off x="5987918" y="2648568"/>
                    <a:ext cx="145918" cy="293525"/>
                  </a:xfrm>
                  <a:prstGeom prst="down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8" name="Picture 137"/>
              <p:cNvPicPr>
                <a:picLocks noChangeAspect="1"/>
              </p:cNvPicPr>
              <p:nvPr/>
            </p:nvPicPr>
            <p:blipFill>
              <a:blip r:embed="rId4"/>
              <a:stretch>
                <a:fillRect/>
              </a:stretch>
            </p:blipFill>
            <p:spPr>
              <a:xfrm>
                <a:off x="7218174" y="4886694"/>
                <a:ext cx="281472" cy="281389"/>
              </a:xfrm>
              <a:prstGeom prst="rect">
                <a:avLst/>
              </a:prstGeom>
            </p:spPr>
          </p:pic>
          <p:pic>
            <p:nvPicPr>
              <p:cNvPr id="139" name="Picture 138"/>
              <p:cNvPicPr>
                <a:picLocks noChangeAspect="1"/>
              </p:cNvPicPr>
              <p:nvPr/>
            </p:nvPicPr>
            <p:blipFill>
              <a:blip r:embed="rId4"/>
              <a:stretch>
                <a:fillRect/>
              </a:stretch>
            </p:blipFill>
            <p:spPr>
              <a:xfrm>
                <a:off x="7643617" y="4878719"/>
                <a:ext cx="281472" cy="281389"/>
              </a:xfrm>
              <a:prstGeom prst="rect">
                <a:avLst/>
              </a:prstGeom>
            </p:spPr>
          </p:pic>
          <p:pic>
            <p:nvPicPr>
              <p:cNvPr id="140" name="Picture 139"/>
              <p:cNvPicPr>
                <a:picLocks noChangeAspect="1"/>
              </p:cNvPicPr>
              <p:nvPr/>
            </p:nvPicPr>
            <p:blipFill>
              <a:blip r:embed="rId4"/>
              <a:stretch>
                <a:fillRect/>
              </a:stretch>
            </p:blipFill>
            <p:spPr>
              <a:xfrm>
                <a:off x="8060802" y="4878719"/>
                <a:ext cx="281472" cy="281389"/>
              </a:xfrm>
              <a:prstGeom prst="rect">
                <a:avLst/>
              </a:prstGeom>
            </p:spPr>
          </p:pic>
        </p:grpSp>
        <p:pic>
          <p:nvPicPr>
            <p:cNvPr id="16" name="Picture 15"/>
            <p:cNvPicPr>
              <a:picLocks noChangeAspect="1"/>
            </p:cNvPicPr>
            <p:nvPr/>
          </p:nvPicPr>
          <p:blipFill>
            <a:blip r:embed="rId7"/>
            <a:stretch>
              <a:fillRect/>
            </a:stretch>
          </p:blipFill>
          <p:spPr>
            <a:xfrm flipV="1">
              <a:off x="8262610" y="5947326"/>
              <a:ext cx="996726" cy="1032745"/>
            </a:xfrm>
            <a:prstGeom prst="rect">
              <a:avLst/>
            </a:prstGeom>
          </p:spPr>
        </p:pic>
        <p:sp>
          <p:nvSpPr>
            <p:cNvPr id="162" name="TextBox 161"/>
            <p:cNvSpPr txBox="1"/>
            <p:nvPr/>
          </p:nvSpPr>
          <p:spPr>
            <a:xfrm>
              <a:off x="9566886" y="6156659"/>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new - fall</a:t>
              </a:r>
            </a:p>
          </p:txBody>
        </p:sp>
      </p:grpSp>
    </p:spTree>
    <p:extLst>
      <p:ext uri="{BB962C8B-B14F-4D97-AF65-F5344CB8AC3E}">
        <p14:creationId xmlns:p14="http://schemas.microsoft.com/office/powerpoint/2010/main" val="374947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additive="base">
                                        <p:cTn id="15" dur="500" fill="hold"/>
                                        <p:tgtEl>
                                          <p:spTgt spid="163"/>
                                        </p:tgtEl>
                                        <p:attrNameLst>
                                          <p:attrName>ppt_x</p:attrName>
                                        </p:attrNameLst>
                                      </p:cBhvr>
                                      <p:tavLst>
                                        <p:tav tm="0">
                                          <p:val>
                                            <p:strVal val="#ppt_x"/>
                                          </p:val>
                                        </p:tav>
                                        <p:tav tm="100000">
                                          <p:val>
                                            <p:strVal val="#ppt_x"/>
                                          </p:val>
                                        </p:tav>
                                      </p:tavLst>
                                    </p:anim>
                                    <p:anim calcmode="lin" valueType="num">
                                      <p:cBhvr additive="base">
                                        <p:cTn id="16"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bwMode="auto">
          <a:xfrm>
            <a:off x="8842500" y="1693831"/>
            <a:ext cx="1805586" cy="4038028"/>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414" y="126676"/>
            <a:ext cx="455930"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gradFill>
                  <a:gsLst>
                    <a:gs pos="2917">
                      <a:srgbClr val="404040"/>
                    </a:gs>
                    <a:gs pos="30000">
                      <a:srgbClr val="404040"/>
                    </a:gs>
                  </a:gsLst>
                  <a:lin ang="5400000" scaled="0"/>
                </a:gradFill>
              </a:rPr>
              <a:t> </a:t>
            </a:r>
          </a:p>
        </p:txBody>
      </p:sp>
      <p:sp>
        <p:nvSpPr>
          <p:cNvPr id="14" name="Rectangle 13"/>
          <p:cNvSpPr/>
          <p:nvPr/>
        </p:nvSpPr>
        <p:spPr bwMode="auto">
          <a:xfrm>
            <a:off x="1034261" y="1768300"/>
            <a:ext cx="1805586" cy="4038028"/>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94076" y="1768300"/>
            <a:ext cx="1805586" cy="4038028"/>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2"/>
          <a:stretch>
            <a:fillRect/>
          </a:stretch>
        </p:blipFill>
        <p:spPr>
          <a:xfrm>
            <a:off x="1379204" y="1839280"/>
            <a:ext cx="828557" cy="742844"/>
          </a:xfrm>
          <a:prstGeom prst="rect">
            <a:avLst/>
          </a:prstGeom>
        </p:spPr>
      </p:pic>
      <p:pic>
        <p:nvPicPr>
          <p:cNvPr id="20" name="Picture 19"/>
          <p:cNvPicPr>
            <a:picLocks noChangeAspect="1"/>
          </p:cNvPicPr>
          <p:nvPr/>
        </p:nvPicPr>
        <p:blipFill>
          <a:blip r:embed="rId3"/>
          <a:stretch>
            <a:fillRect/>
          </a:stretch>
        </p:blipFill>
        <p:spPr>
          <a:xfrm>
            <a:off x="5513080" y="1876621"/>
            <a:ext cx="561896" cy="799987"/>
          </a:xfrm>
          <a:prstGeom prst="rect">
            <a:avLst/>
          </a:prstGeom>
        </p:spPr>
      </p:pic>
      <p:pic>
        <p:nvPicPr>
          <p:cNvPr id="21" name="Picture 20"/>
          <p:cNvPicPr>
            <a:picLocks noChangeAspect="1"/>
          </p:cNvPicPr>
          <p:nvPr/>
        </p:nvPicPr>
        <p:blipFill>
          <a:blip r:embed="rId4"/>
          <a:stretch>
            <a:fillRect/>
          </a:stretch>
        </p:blipFill>
        <p:spPr>
          <a:xfrm>
            <a:off x="9494837" y="1848098"/>
            <a:ext cx="733321" cy="809510"/>
          </a:xfrm>
          <a:prstGeom prst="rect">
            <a:avLst/>
          </a:prstGeom>
        </p:spPr>
      </p:pic>
      <p:sp>
        <p:nvSpPr>
          <p:cNvPr id="22" name="TextBox 21"/>
          <p:cNvSpPr txBox="1"/>
          <p:nvPr/>
        </p:nvSpPr>
        <p:spPr>
          <a:xfrm>
            <a:off x="5390721" y="2611237"/>
            <a:ext cx="874469"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b="1" dirty="0">
                <a:gradFill>
                  <a:gsLst>
                    <a:gs pos="2917">
                      <a:srgbClr val="404040"/>
                    </a:gs>
                    <a:gs pos="30000">
                      <a:srgbClr val="404040"/>
                    </a:gs>
                  </a:gsLst>
                  <a:lin ang="5400000" scaled="0"/>
                </a:gradFill>
              </a:rPr>
              <a:t>iOS</a:t>
            </a:r>
          </a:p>
        </p:txBody>
      </p:sp>
      <p:sp>
        <p:nvSpPr>
          <p:cNvPr id="23" name="TextBox 22"/>
          <p:cNvSpPr txBox="1"/>
          <p:nvPr/>
        </p:nvSpPr>
        <p:spPr>
          <a:xfrm>
            <a:off x="9069591" y="2558720"/>
            <a:ext cx="1572970"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b="1" dirty="0">
                <a:gradFill>
                  <a:gsLst>
                    <a:gs pos="2917">
                      <a:srgbClr val="404040"/>
                    </a:gs>
                    <a:gs pos="30000">
                      <a:srgbClr val="404040"/>
                    </a:gs>
                  </a:gsLst>
                  <a:lin ang="5400000" scaled="0"/>
                </a:gradFill>
              </a:rPr>
              <a:t>Android</a:t>
            </a:r>
          </a:p>
        </p:txBody>
      </p:sp>
      <p:sp>
        <p:nvSpPr>
          <p:cNvPr id="24" name="TextBox 23"/>
          <p:cNvSpPr txBox="1"/>
          <p:nvPr/>
        </p:nvSpPr>
        <p:spPr>
          <a:xfrm>
            <a:off x="993966" y="2495236"/>
            <a:ext cx="1737704"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b="1" dirty="0">
                <a:gradFill>
                  <a:gsLst>
                    <a:gs pos="2917">
                      <a:srgbClr val="404040"/>
                    </a:gs>
                    <a:gs pos="30000">
                      <a:srgbClr val="404040"/>
                    </a:gs>
                  </a:gsLst>
                  <a:lin ang="5400000" scaled="0"/>
                </a:gradFill>
              </a:rPr>
              <a:t>Windows</a:t>
            </a:r>
          </a:p>
        </p:txBody>
      </p:sp>
      <p:sp>
        <p:nvSpPr>
          <p:cNvPr id="2" name="TextBox 1"/>
          <p:cNvSpPr txBox="1"/>
          <p:nvPr/>
        </p:nvSpPr>
        <p:spPr>
          <a:xfrm>
            <a:off x="1300751" y="4467325"/>
            <a:ext cx="1165484" cy="86045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000" b="1" dirty="0">
                <a:gradFill>
                  <a:gsLst>
                    <a:gs pos="2917">
                      <a:srgbClr val="404040"/>
                    </a:gs>
                    <a:gs pos="30000">
                      <a:srgbClr val="404040"/>
                    </a:gs>
                  </a:gsLst>
                  <a:lin ang="5400000" scaled="0"/>
                </a:gradFill>
              </a:rPr>
              <a:t>C#, CX</a:t>
            </a:r>
            <a:br>
              <a:rPr lang="en-US" sz="2000" b="1" dirty="0">
                <a:gradFill>
                  <a:gsLst>
                    <a:gs pos="2917">
                      <a:srgbClr val="404040"/>
                    </a:gs>
                    <a:gs pos="30000">
                      <a:srgbClr val="404040"/>
                    </a:gs>
                  </a:gsLst>
                  <a:lin ang="5400000" scaled="0"/>
                </a:gradFill>
              </a:rPr>
            </a:br>
            <a:endParaRPr lang="en-US" sz="2000" b="1" dirty="0">
              <a:gradFill>
                <a:gsLst>
                  <a:gs pos="2917">
                    <a:srgbClr val="404040"/>
                  </a:gs>
                  <a:gs pos="30000">
                    <a:srgbClr val="404040"/>
                  </a:gs>
                </a:gsLst>
                <a:lin ang="5400000" scaled="0"/>
              </a:gradFill>
            </a:endParaRPr>
          </a:p>
        </p:txBody>
      </p:sp>
      <p:sp>
        <p:nvSpPr>
          <p:cNvPr id="27" name="TextBox 26"/>
          <p:cNvSpPr txBox="1"/>
          <p:nvPr/>
        </p:nvSpPr>
        <p:spPr>
          <a:xfrm>
            <a:off x="4865685" y="4457885"/>
            <a:ext cx="1741758" cy="577937"/>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000" b="1" dirty="0">
                <a:gradFill>
                  <a:gsLst>
                    <a:gs pos="2917">
                      <a:srgbClr val="404040"/>
                    </a:gs>
                    <a:gs pos="30000">
                      <a:srgbClr val="404040"/>
                    </a:gs>
                  </a:gsLst>
                  <a:lin ang="5400000" scaled="0"/>
                </a:gradFill>
              </a:rPr>
              <a:t>ObjC, Swift</a:t>
            </a:r>
          </a:p>
        </p:txBody>
      </p:sp>
      <p:sp>
        <p:nvSpPr>
          <p:cNvPr id="28" name="TextBox 27"/>
          <p:cNvSpPr txBox="1"/>
          <p:nvPr/>
        </p:nvSpPr>
        <p:spPr>
          <a:xfrm>
            <a:off x="9294161" y="4457885"/>
            <a:ext cx="902263" cy="86045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000" b="1" dirty="0">
                <a:gradFill>
                  <a:gsLst>
                    <a:gs pos="2917">
                      <a:srgbClr val="404040"/>
                    </a:gs>
                    <a:gs pos="30000">
                      <a:srgbClr val="404040"/>
                    </a:gs>
                  </a:gsLst>
                  <a:lin ang="5400000" scaled="0"/>
                </a:gradFill>
              </a:rPr>
              <a:t>Java</a:t>
            </a:r>
            <a:br>
              <a:rPr lang="en-US" sz="2000" b="1" dirty="0">
                <a:gradFill>
                  <a:gsLst>
                    <a:gs pos="2917">
                      <a:srgbClr val="404040"/>
                    </a:gs>
                    <a:gs pos="30000">
                      <a:srgbClr val="404040"/>
                    </a:gs>
                  </a:gsLst>
                  <a:lin ang="5400000" scaled="0"/>
                </a:gradFill>
              </a:rPr>
            </a:br>
            <a:endParaRPr lang="en-US" sz="2000" b="1" dirty="0">
              <a:gradFill>
                <a:gsLst>
                  <a:gs pos="2917">
                    <a:srgbClr val="404040"/>
                  </a:gs>
                  <a:gs pos="30000">
                    <a:srgbClr val="404040"/>
                  </a:gs>
                </a:gsLst>
                <a:lin ang="5400000" scaled="0"/>
              </a:gradFill>
            </a:endParaRPr>
          </a:p>
        </p:txBody>
      </p:sp>
      <p:sp>
        <p:nvSpPr>
          <p:cNvPr id="3" name="TextBox 2"/>
          <p:cNvSpPr txBox="1"/>
          <p:nvPr/>
        </p:nvSpPr>
        <p:spPr>
          <a:xfrm>
            <a:off x="1108745" y="4764557"/>
            <a:ext cx="1431974" cy="86045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000" b="1" dirty="0">
                <a:gradFill>
                  <a:gsLst>
                    <a:gs pos="2917">
                      <a:srgbClr val="404040"/>
                    </a:gs>
                    <a:gs pos="30000">
                      <a:srgbClr val="404040"/>
                    </a:gs>
                  </a:gsLst>
                  <a:lin ang="5400000" scaled="0"/>
                </a:gradFill>
              </a:rPr>
              <a:t>----------</a:t>
            </a:r>
            <a:br>
              <a:rPr lang="en-US" sz="2000" b="1" dirty="0">
                <a:gradFill>
                  <a:gsLst>
                    <a:gs pos="2917">
                      <a:srgbClr val="404040"/>
                    </a:gs>
                    <a:gs pos="30000">
                      <a:srgbClr val="404040"/>
                    </a:gs>
                  </a:gsLst>
                  <a:lin ang="5400000" scaled="0"/>
                </a:gradFill>
              </a:rPr>
            </a:br>
            <a:r>
              <a:rPr lang="en-US" sz="2000" b="1" dirty="0">
                <a:solidFill>
                  <a:srgbClr val="00188F"/>
                </a:solidFill>
              </a:rPr>
              <a:t>  C++</a:t>
            </a:r>
          </a:p>
        </p:txBody>
      </p:sp>
      <p:sp>
        <p:nvSpPr>
          <p:cNvPr id="4" name="Rectangle 3"/>
          <p:cNvSpPr/>
          <p:nvPr/>
        </p:nvSpPr>
        <p:spPr>
          <a:xfrm>
            <a:off x="9181907" y="4790553"/>
            <a:ext cx="1126769" cy="917174"/>
          </a:xfrm>
          <a:prstGeom prst="rect">
            <a:avLst/>
          </a:prstGeom>
        </p:spPr>
        <p:txBody>
          <a:bodyPr wrap="square">
            <a:spAutoFit/>
          </a:bodyPr>
          <a:lstStyle/>
          <a:p>
            <a:pPr algn="ctr" defTabSz="932563">
              <a:lnSpc>
                <a:spcPct val="90000"/>
              </a:lnSpc>
              <a:spcAft>
                <a:spcPts val="600"/>
              </a:spcAft>
            </a:pPr>
            <a:r>
              <a:rPr lang="en-US" b="1" dirty="0">
                <a:gradFill>
                  <a:gsLst>
                    <a:gs pos="2917">
                      <a:srgbClr val="404040"/>
                    </a:gs>
                    <a:gs pos="30000">
                      <a:srgbClr val="404040"/>
                    </a:gs>
                  </a:gsLst>
                  <a:lin ang="5400000" scaled="0"/>
                </a:gradFill>
              </a:rPr>
              <a:t>----------</a:t>
            </a:r>
            <a:br>
              <a:rPr lang="en-US" b="1" dirty="0">
                <a:gradFill>
                  <a:gsLst>
                    <a:gs pos="2917">
                      <a:srgbClr val="404040"/>
                    </a:gs>
                    <a:gs pos="30000">
                      <a:srgbClr val="404040"/>
                    </a:gs>
                  </a:gsLst>
                  <a:lin ang="5400000" scaled="0"/>
                </a:gradFill>
              </a:rPr>
            </a:br>
            <a:r>
              <a:rPr lang="en-US" b="1" dirty="0">
                <a:solidFill>
                  <a:srgbClr val="00188F"/>
                </a:solidFill>
              </a:rPr>
              <a:t>  C</a:t>
            </a:r>
            <a:r>
              <a:rPr lang="en-US" b="1" dirty="0" smtClean="0">
                <a:solidFill>
                  <a:srgbClr val="00188F"/>
                </a:solidFill>
              </a:rPr>
              <a:t>++</a:t>
            </a:r>
          </a:p>
          <a:p>
            <a:pPr algn="ctr" defTabSz="932563">
              <a:lnSpc>
                <a:spcPct val="90000"/>
              </a:lnSpc>
              <a:spcAft>
                <a:spcPts val="600"/>
              </a:spcAft>
            </a:pPr>
            <a:r>
              <a:rPr lang="en-US" b="1" dirty="0" smtClean="0">
                <a:solidFill>
                  <a:srgbClr val="00188F"/>
                </a:solidFill>
              </a:rPr>
              <a:t>CLANG</a:t>
            </a:r>
            <a:endParaRPr lang="en-US" b="1" dirty="0">
              <a:solidFill>
                <a:srgbClr val="00188F"/>
              </a:solidFill>
            </a:endParaRPr>
          </a:p>
        </p:txBody>
      </p:sp>
      <p:sp>
        <p:nvSpPr>
          <p:cNvPr id="29" name="Rectangle 28"/>
          <p:cNvSpPr/>
          <p:nvPr/>
        </p:nvSpPr>
        <p:spPr>
          <a:xfrm>
            <a:off x="5138421" y="4859331"/>
            <a:ext cx="1126769" cy="840230"/>
          </a:xfrm>
          <a:prstGeom prst="rect">
            <a:avLst/>
          </a:prstGeom>
        </p:spPr>
        <p:txBody>
          <a:bodyPr wrap="square">
            <a:spAutoFit/>
          </a:bodyPr>
          <a:lstStyle/>
          <a:p>
            <a:pPr algn="ctr" defTabSz="932563">
              <a:lnSpc>
                <a:spcPct val="90000"/>
              </a:lnSpc>
              <a:spcAft>
                <a:spcPts val="600"/>
              </a:spcAft>
            </a:pPr>
            <a:r>
              <a:rPr lang="en-US" b="1" dirty="0">
                <a:gradFill>
                  <a:gsLst>
                    <a:gs pos="2917">
                      <a:srgbClr val="404040"/>
                    </a:gs>
                    <a:gs pos="30000">
                      <a:srgbClr val="404040"/>
                    </a:gs>
                  </a:gsLst>
                  <a:lin ang="5400000" scaled="0"/>
                </a:gradFill>
              </a:rPr>
              <a:t>----------</a:t>
            </a:r>
            <a:br>
              <a:rPr lang="en-US" b="1" dirty="0">
                <a:gradFill>
                  <a:gsLst>
                    <a:gs pos="2917">
                      <a:srgbClr val="404040"/>
                    </a:gs>
                    <a:gs pos="30000">
                      <a:srgbClr val="404040"/>
                    </a:gs>
                  </a:gsLst>
                  <a:lin ang="5400000" scaled="0"/>
                </a:gradFill>
              </a:rPr>
            </a:br>
            <a:r>
              <a:rPr lang="en-US" b="1" dirty="0">
                <a:gradFill>
                  <a:gsLst>
                    <a:gs pos="2917">
                      <a:srgbClr val="404040"/>
                    </a:gs>
                    <a:gs pos="30000">
                      <a:srgbClr val="404040"/>
                    </a:gs>
                  </a:gsLst>
                  <a:lin ang="5400000" scaled="0"/>
                </a:gradFill>
              </a:rPr>
              <a:t>  </a:t>
            </a:r>
            <a:r>
              <a:rPr lang="en-US" b="1" dirty="0">
                <a:solidFill>
                  <a:srgbClr val="00188F"/>
                </a:solidFill>
              </a:rPr>
              <a:t>C</a:t>
            </a:r>
            <a:r>
              <a:rPr lang="en-US" b="1" dirty="0" smtClean="0">
                <a:solidFill>
                  <a:srgbClr val="00188F"/>
                </a:solidFill>
              </a:rPr>
              <a:t>++ CLANG</a:t>
            </a:r>
            <a:endParaRPr lang="en-US" b="1" dirty="0">
              <a:solidFill>
                <a:srgbClr val="00188F"/>
              </a:solidFill>
            </a:endParaRPr>
          </a:p>
        </p:txBody>
      </p:sp>
      <p:sp>
        <p:nvSpPr>
          <p:cNvPr id="5" name="Title 4"/>
          <p:cNvSpPr>
            <a:spLocks noGrp="1"/>
          </p:cNvSpPr>
          <p:nvPr>
            <p:ph type="title"/>
          </p:nvPr>
        </p:nvSpPr>
        <p:spPr>
          <a:xfrm>
            <a:off x="274659" y="286418"/>
            <a:ext cx="11887199" cy="912813"/>
          </a:xfrm>
        </p:spPr>
        <p:txBody>
          <a:bodyPr/>
          <a:lstStyle/>
          <a:p>
            <a:r>
              <a:rPr lang="en-US" dirty="0" smtClean="0"/>
              <a:t>Top Down -  C++ broad cross platform </a:t>
            </a:r>
            <a:endParaRPr lang="en-US" dirty="0"/>
          </a:p>
        </p:txBody>
      </p:sp>
    </p:spTree>
    <p:extLst>
      <p:ext uri="{BB962C8B-B14F-4D97-AF65-F5344CB8AC3E}">
        <p14:creationId xmlns:p14="http://schemas.microsoft.com/office/powerpoint/2010/main" val="130277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84837" y="449261"/>
            <a:ext cx="1752600" cy="6109855"/>
          </a:xfrm>
          <a:prstGeom prst="rect">
            <a:avLst/>
          </a:prstGeom>
        </p:spPr>
      </p:pic>
      <p:sp>
        <p:nvSpPr>
          <p:cNvPr id="3" name="Rectangle 2"/>
          <p:cNvSpPr/>
          <p:nvPr/>
        </p:nvSpPr>
        <p:spPr>
          <a:xfrm>
            <a:off x="274637" y="3319523"/>
            <a:ext cx="3967368" cy="369332"/>
          </a:xfrm>
          <a:prstGeom prst="rect">
            <a:avLst/>
          </a:prstGeom>
        </p:spPr>
        <p:txBody>
          <a:bodyPr wrap="none">
            <a:spAutoFit/>
          </a:bodyPr>
          <a:lstStyle/>
          <a:p>
            <a:r>
              <a:rPr lang="en-US" dirty="0"/>
              <a:t>clang AST -&gt; LLVM IR -&gt; c2.dll tuples</a:t>
            </a:r>
          </a:p>
        </p:txBody>
      </p:sp>
    </p:spTree>
    <p:extLst>
      <p:ext uri="{BB962C8B-B14F-4D97-AF65-F5344CB8AC3E}">
        <p14:creationId xmlns:p14="http://schemas.microsoft.com/office/powerpoint/2010/main" val="840363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4" descr="http://assets.cougar.nineentertainmentco.com.au/assets/TechLife/2012/06/06/1569/ivybridge_630x349p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08" y="2461261"/>
            <a:ext cx="1767530" cy="97915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34774" y="2520172"/>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X64</a:t>
            </a:r>
          </a:p>
        </p:txBody>
      </p:sp>
      <p:pic>
        <p:nvPicPr>
          <p:cNvPr id="16" name="Picture 15"/>
          <p:cNvPicPr>
            <a:picLocks noChangeAspect="1"/>
          </p:cNvPicPr>
          <p:nvPr/>
        </p:nvPicPr>
        <p:blipFill>
          <a:blip r:embed="rId4"/>
          <a:stretch>
            <a:fillRect/>
          </a:stretch>
        </p:blipFill>
        <p:spPr>
          <a:xfrm flipV="1">
            <a:off x="8262610" y="5947326"/>
            <a:ext cx="996726" cy="1032745"/>
          </a:xfrm>
          <a:prstGeom prst="rect">
            <a:avLst/>
          </a:prstGeom>
        </p:spPr>
      </p:pic>
      <p:sp>
        <p:nvSpPr>
          <p:cNvPr id="162" name="TextBox 161"/>
          <p:cNvSpPr txBox="1"/>
          <p:nvPr/>
        </p:nvSpPr>
        <p:spPr>
          <a:xfrm>
            <a:off x="9566886" y="6156659"/>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new - fall</a:t>
            </a:r>
          </a:p>
        </p:txBody>
      </p:sp>
      <p:pic>
        <p:nvPicPr>
          <p:cNvPr id="191" name="Picture 2" descr="http://images.dailytech.com/nimage/22453_Tegra%2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632" y="2631666"/>
            <a:ext cx="598027" cy="464443"/>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92"/>
          <p:cNvSpPr txBox="1"/>
          <p:nvPr/>
        </p:nvSpPr>
        <p:spPr>
          <a:xfrm>
            <a:off x="3141000" y="2660877"/>
            <a:ext cx="1649745" cy="407433"/>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ARM 32</a:t>
            </a:r>
          </a:p>
        </p:txBody>
      </p:sp>
      <p:grpSp>
        <p:nvGrpSpPr>
          <p:cNvPr id="2" name="Group 1"/>
          <p:cNvGrpSpPr/>
          <p:nvPr/>
        </p:nvGrpSpPr>
        <p:grpSpPr>
          <a:xfrm>
            <a:off x="350837" y="154281"/>
            <a:ext cx="4267200" cy="2287127"/>
            <a:chOff x="350837" y="154281"/>
            <a:chExt cx="4267200" cy="2287127"/>
          </a:xfrm>
        </p:grpSpPr>
        <p:grpSp>
          <p:nvGrpSpPr>
            <p:cNvPr id="192" name="Group 191"/>
            <p:cNvGrpSpPr/>
            <p:nvPr/>
          </p:nvGrpSpPr>
          <p:grpSpPr>
            <a:xfrm>
              <a:off x="350837" y="1324280"/>
              <a:ext cx="4267200" cy="1117128"/>
              <a:chOff x="655637" y="3802640"/>
              <a:chExt cx="10668000" cy="2742623"/>
            </a:xfrm>
          </p:grpSpPr>
          <p:grpSp>
            <p:nvGrpSpPr>
              <p:cNvPr id="194" name="Group 193"/>
              <p:cNvGrpSpPr/>
              <p:nvPr/>
            </p:nvGrpSpPr>
            <p:grpSpPr>
              <a:xfrm>
                <a:off x="655637" y="3802640"/>
                <a:ext cx="10668000" cy="2742623"/>
                <a:chOff x="493856" y="3274700"/>
                <a:chExt cx="11327110" cy="3582859"/>
              </a:xfrm>
            </p:grpSpPr>
            <p:sp>
              <p:nvSpPr>
                <p:cNvPr id="198" name="TextBox 197"/>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199" name="TextBox 198"/>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200" name="Rectangle 199"/>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201" name="Rectangle 200"/>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202" name="Rectangle 201"/>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203" name="Rectangle 202"/>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204" name="Rectangle 203"/>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205" name="Rectangle 204"/>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206" name="Striped Right Arrow 205"/>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07" name="Striped Right Arrow 206"/>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08" name="Striped Right Arrow 207"/>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95" name="Picture 194"/>
              <p:cNvPicPr>
                <a:picLocks noChangeAspect="1"/>
              </p:cNvPicPr>
              <p:nvPr/>
            </p:nvPicPr>
            <p:blipFill>
              <a:blip r:embed="rId6"/>
              <a:stretch>
                <a:fillRect/>
              </a:stretch>
            </p:blipFill>
            <p:spPr>
              <a:xfrm>
                <a:off x="7218174" y="4886694"/>
                <a:ext cx="281472" cy="281389"/>
              </a:xfrm>
              <a:prstGeom prst="rect">
                <a:avLst/>
              </a:prstGeom>
            </p:spPr>
          </p:pic>
          <p:pic>
            <p:nvPicPr>
              <p:cNvPr id="196" name="Picture 195"/>
              <p:cNvPicPr>
                <a:picLocks noChangeAspect="1"/>
              </p:cNvPicPr>
              <p:nvPr/>
            </p:nvPicPr>
            <p:blipFill>
              <a:blip r:embed="rId6"/>
              <a:stretch>
                <a:fillRect/>
              </a:stretch>
            </p:blipFill>
            <p:spPr>
              <a:xfrm>
                <a:off x="7643617" y="4878719"/>
                <a:ext cx="281472" cy="281389"/>
              </a:xfrm>
              <a:prstGeom prst="rect">
                <a:avLst/>
              </a:prstGeom>
            </p:spPr>
          </p:pic>
          <p:pic>
            <p:nvPicPr>
              <p:cNvPr id="197" name="Picture 196"/>
              <p:cNvPicPr>
                <a:picLocks noChangeAspect="1"/>
              </p:cNvPicPr>
              <p:nvPr/>
            </p:nvPicPr>
            <p:blipFill>
              <a:blip r:embed="rId6"/>
              <a:stretch>
                <a:fillRect/>
              </a:stretch>
            </p:blipFill>
            <p:spPr>
              <a:xfrm>
                <a:off x="8060802" y="4878719"/>
                <a:ext cx="281472" cy="281389"/>
              </a:xfrm>
              <a:prstGeom prst="rect">
                <a:avLst/>
              </a:prstGeom>
            </p:spPr>
          </p:pic>
        </p:grpSp>
        <p:pic>
          <p:nvPicPr>
            <p:cNvPr id="215" name="Picture 214"/>
            <p:cNvPicPr>
              <a:picLocks noChangeAspect="1"/>
            </p:cNvPicPr>
            <p:nvPr/>
          </p:nvPicPr>
          <p:blipFill>
            <a:blip r:embed="rId7"/>
            <a:stretch>
              <a:fillRect/>
            </a:stretch>
          </p:blipFill>
          <p:spPr>
            <a:xfrm>
              <a:off x="2271273" y="154281"/>
              <a:ext cx="447226" cy="1236180"/>
            </a:xfrm>
            <a:prstGeom prst="rect">
              <a:avLst/>
            </a:prstGeom>
            <a:ln>
              <a:solidFill>
                <a:schemeClr val="accent1">
                  <a:shade val="95000"/>
                  <a:satMod val="105000"/>
                </a:schemeClr>
              </a:solidFill>
            </a:ln>
          </p:spPr>
        </p:pic>
      </p:grpSp>
      <p:pic>
        <p:nvPicPr>
          <p:cNvPr id="240" name="Picture 239"/>
          <p:cNvPicPr>
            <a:picLocks noChangeAspect="1"/>
          </p:cNvPicPr>
          <p:nvPr/>
        </p:nvPicPr>
        <p:blipFill>
          <a:blip r:embed="rId8"/>
          <a:stretch>
            <a:fillRect/>
          </a:stretch>
        </p:blipFill>
        <p:spPr>
          <a:xfrm>
            <a:off x="1954213" y="5846313"/>
            <a:ext cx="962743" cy="1108833"/>
          </a:xfrm>
          <a:prstGeom prst="rect">
            <a:avLst/>
          </a:prstGeom>
        </p:spPr>
      </p:pic>
      <p:sp>
        <p:nvSpPr>
          <p:cNvPr id="241" name="TextBox 240"/>
          <p:cNvSpPr txBox="1"/>
          <p:nvPr/>
        </p:nvSpPr>
        <p:spPr>
          <a:xfrm>
            <a:off x="3223843" y="6082393"/>
            <a:ext cx="14478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x86</a:t>
            </a:r>
          </a:p>
        </p:txBody>
      </p:sp>
      <p:grpSp>
        <p:nvGrpSpPr>
          <p:cNvPr id="265" name="Group 264"/>
          <p:cNvGrpSpPr/>
          <p:nvPr/>
        </p:nvGrpSpPr>
        <p:grpSpPr>
          <a:xfrm>
            <a:off x="6721181" y="99196"/>
            <a:ext cx="4267200" cy="2287127"/>
            <a:chOff x="350837" y="154281"/>
            <a:chExt cx="4267200" cy="2287127"/>
          </a:xfrm>
        </p:grpSpPr>
        <p:grpSp>
          <p:nvGrpSpPr>
            <p:cNvPr id="266" name="Group 265"/>
            <p:cNvGrpSpPr/>
            <p:nvPr/>
          </p:nvGrpSpPr>
          <p:grpSpPr>
            <a:xfrm>
              <a:off x="350837" y="1324280"/>
              <a:ext cx="4267200" cy="1117128"/>
              <a:chOff x="655637" y="3802640"/>
              <a:chExt cx="10668000" cy="2742623"/>
            </a:xfrm>
          </p:grpSpPr>
          <p:grpSp>
            <p:nvGrpSpPr>
              <p:cNvPr id="268" name="Group 267"/>
              <p:cNvGrpSpPr/>
              <p:nvPr/>
            </p:nvGrpSpPr>
            <p:grpSpPr>
              <a:xfrm>
                <a:off x="655637" y="3802640"/>
                <a:ext cx="10668000" cy="2742623"/>
                <a:chOff x="493856" y="3274700"/>
                <a:chExt cx="11327110" cy="3582859"/>
              </a:xfrm>
            </p:grpSpPr>
            <p:sp>
              <p:nvSpPr>
                <p:cNvPr id="272" name="TextBox 271"/>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273" name="TextBox 272"/>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274" name="Rectangle 273"/>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275" name="Rectangle 274"/>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276" name="Rectangle 275"/>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277" name="Rectangle 276"/>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278" name="Rectangle 277"/>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279" name="Rectangle 278"/>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280" name="Striped Right Arrow 279"/>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1" name="Striped Right Arrow 280"/>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2" name="Striped Right Arrow 281"/>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69" name="Picture 268"/>
              <p:cNvPicPr>
                <a:picLocks noChangeAspect="1"/>
              </p:cNvPicPr>
              <p:nvPr/>
            </p:nvPicPr>
            <p:blipFill>
              <a:blip r:embed="rId6"/>
              <a:stretch>
                <a:fillRect/>
              </a:stretch>
            </p:blipFill>
            <p:spPr>
              <a:xfrm>
                <a:off x="7218174" y="4886694"/>
                <a:ext cx="281472" cy="281389"/>
              </a:xfrm>
              <a:prstGeom prst="rect">
                <a:avLst/>
              </a:prstGeom>
            </p:spPr>
          </p:pic>
          <p:pic>
            <p:nvPicPr>
              <p:cNvPr id="270" name="Picture 269"/>
              <p:cNvPicPr>
                <a:picLocks noChangeAspect="1"/>
              </p:cNvPicPr>
              <p:nvPr/>
            </p:nvPicPr>
            <p:blipFill>
              <a:blip r:embed="rId6"/>
              <a:stretch>
                <a:fillRect/>
              </a:stretch>
            </p:blipFill>
            <p:spPr>
              <a:xfrm>
                <a:off x="7643617" y="4878719"/>
                <a:ext cx="281472" cy="281389"/>
              </a:xfrm>
              <a:prstGeom prst="rect">
                <a:avLst/>
              </a:prstGeom>
            </p:spPr>
          </p:pic>
          <p:pic>
            <p:nvPicPr>
              <p:cNvPr id="271" name="Picture 270"/>
              <p:cNvPicPr>
                <a:picLocks noChangeAspect="1"/>
              </p:cNvPicPr>
              <p:nvPr/>
            </p:nvPicPr>
            <p:blipFill>
              <a:blip r:embed="rId6"/>
              <a:stretch>
                <a:fillRect/>
              </a:stretch>
            </p:blipFill>
            <p:spPr>
              <a:xfrm>
                <a:off x="8060802" y="4878719"/>
                <a:ext cx="281472" cy="281389"/>
              </a:xfrm>
              <a:prstGeom prst="rect">
                <a:avLst/>
              </a:prstGeom>
            </p:spPr>
          </p:pic>
        </p:grpSp>
        <p:pic>
          <p:nvPicPr>
            <p:cNvPr id="267" name="Picture 266"/>
            <p:cNvPicPr>
              <a:picLocks noChangeAspect="1"/>
            </p:cNvPicPr>
            <p:nvPr/>
          </p:nvPicPr>
          <p:blipFill>
            <a:blip r:embed="rId7"/>
            <a:stretch>
              <a:fillRect/>
            </a:stretch>
          </p:blipFill>
          <p:spPr>
            <a:xfrm>
              <a:off x="2271273" y="154281"/>
              <a:ext cx="447226" cy="1236180"/>
            </a:xfrm>
            <a:prstGeom prst="rect">
              <a:avLst/>
            </a:prstGeom>
            <a:ln>
              <a:solidFill>
                <a:schemeClr val="accent1">
                  <a:shade val="95000"/>
                  <a:satMod val="105000"/>
                </a:schemeClr>
              </a:solidFill>
            </a:ln>
          </p:spPr>
        </p:pic>
      </p:grpSp>
      <p:grpSp>
        <p:nvGrpSpPr>
          <p:cNvPr id="283" name="Group 282"/>
          <p:cNvGrpSpPr/>
          <p:nvPr/>
        </p:nvGrpSpPr>
        <p:grpSpPr>
          <a:xfrm>
            <a:off x="286985" y="3440417"/>
            <a:ext cx="4267200" cy="2287127"/>
            <a:chOff x="350837" y="154281"/>
            <a:chExt cx="4267200" cy="2287127"/>
          </a:xfrm>
        </p:grpSpPr>
        <p:grpSp>
          <p:nvGrpSpPr>
            <p:cNvPr id="284" name="Group 283"/>
            <p:cNvGrpSpPr/>
            <p:nvPr/>
          </p:nvGrpSpPr>
          <p:grpSpPr>
            <a:xfrm>
              <a:off x="350837" y="1324280"/>
              <a:ext cx="4267200" cy="1117128"/>
              <a:chOff x="655637" y="3802640"/>
              <a:chExt cx="10668000" cy="2742623"/>
            </a:xfrm>
          </p:grpSpPr>
          <p:grpSp>
            <p:nvGrpSpPr>
              <p:cNvPr id="286" name="Group 285"/>
              <p:cNvGrpSpPr/>
              <p:nvPr/>
            </p:nvGrpSpPr>
            <p:grpSpPr>
              <a:xfrm>
                <a:off x="655637" y="3802640"/>
                <a:ext cx="10668000" cy="2742623"/>
                <a:chOff x="493856" y="3274700"/>
                <a:chExt cx="11327110" cy="3582859"/>
              </a:xfrm>
            </p:grpSpPr>
            <p:sp>
              <p:nvSpPr>
                <p:cNvPr id="290" name="TextBox 289"/>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291" name="TextBox 290"/>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292" name="Rectangle 291"/>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293" name="Rectangle 292"/>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294" name="Rectangle 293"/>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295" name="Rectangle 294"/>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296" name="Rectangle 295"/>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297" name="Rectangle 296"/>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298" name="Striped Right Arrow 297"/>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99" name="Striped Right Arrow 298"/>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00" name="Striped Right Arrow 299"/>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87" name="Picture 286"/>
              <p:cNvPicPr>
                <a:picLocks noChangeAspect="1"/>
              </p:cNvPicPr>
              <p:nvPr/>
            </p:nvPicPr>
            <p:blipFill>
              <a:blip r:embed="rId6"/>
              <a:stretch>
                <a:fillRect/>
              </a:stretch>
            </p:blipFill>
            <p:spPr>
              <a:xfrm>
                <a:off x="7218174" y="4886694"/>
                <a:ext cx="281472" cy="281389"/>
              </a:xfrm>
              <a:prstGeom prst="rect">
                <a:avLst/>
              </a:prstGeom>
            </p:spPr>
          </p:pic>
          <p:pic>
            <p:nvPicPr>
              <p:cNvPr id="288" name="Picture 287"/>
              <p:cNvPicPr>
                <a:picLocks noChangeAspect="1"/>
              </p:cNvPicPr>
              <p:nvPr/>
            </p:nvPicPr>
            <p:blipFill>
              <a:blip r:embed="rId6"/>
              <a:stretch>
                <a:fillRect/>
              </a:stretch>
            </p:blipFill>
            <p:spPr>
              <a:xfrm>
                <a:off x="7643617" y="4878719"/>
                <a:ext cx="281472" cy="281389"/>
              </a:xfrm>
              <a:prstGeom prst="rect">
                <a:avLst/>
              </a:prstGeom>
            </p:spPr>
          </p:pic>
          <p:pic>
            <p:nvPicPr>
              <p:cNvPr id="289" name="Picture 288"/>
              <p:cNvPicPr>
                <a:picLocks noChangeAspect="1"/>
              </p:cNvPicPr>
              <p:nvPr/>
            </p:nvPicPr>
            <p:blipFill>
              <a:blip r:embed="rId6"/>
              <a:stretch>
                <a:fillRect/>
              </a:stretch>
            </p:blipFill>
            <p:spPr>
              <a:xfrm>
                <a:off x="8060802" y="4878719"/>
                <a:ext cx="281472" cy="281389"/>
              </a:xfrm>
              <a:prstGeom prst="rect">
                <a:avLst/>
              </a:prstGeom>
            </p:spPr>
          </p:pic>
        </p:grpSp>
        <p:pic>
          <p:nvPicPr>
            <p:cNvPr id="285" name="Picture 284"/>
            <p:cNvPicPr>
              <a:picLocks noChangeAspect="1"/>
            </p:cNvPicPr>
            <p:nvPr/>
          </p:nvPicPr>
          <p:blipFill>
            <a:blip r:embed="rId7"/>
            <a:stretch>
              <a:fillRect/>
            </a:stretch>
          </p:blipFill>
          <p:spPr>
            <a:xfrm>
              <a:off x="2271273" y="154281"/>
              <a:ext cx="447226" cy="1236180"/>
            </a:xfrm>
            <a:prstGeom prst="rect">
              <a:avLst/>
            </a:prstGeom>
            <a:ln>
              <a:solidFill>
                <a:schemeClr val="accent1">
                  <a:shade val="95000"/>
                  <a:satMod val="105000"/>
                </a:schemeClr>
              </a:solidFill>
            </a:ln>
          </p:spPr>
        </p:pic>
      </p:grpSp>
      <p:grpSp>
        <p:nvGrpSpPr>
          <p:cNvPr id="301" name="Group 300"/>
          <p:cNvGrpSpPr/>
          <p:nvPr/>
        </p:nvGrpSpPr>
        <p:grpSpPr>
          <a:xfrm>
            <a:off x="6721181" y="3606860"/>
            <a:ext cx="4267200" cy="2287127"/>
            <a:chOff x="350837" y="154281"/>
            <a:chExt cx="4267200" cy="2287127"/>
          </a:xfrm>
        </p:grpSpPr>
        <p:grpSp>
          <p:nvGrpSpPr>
            <p:cNvPr id="302" name="Group 301"/>
            <p:cNvGrpSpPr/>
            <p:nvPr/>
          </p:nvGrpSpPr>
          <p:grpSpPr>
            <a:xfrm>
              <a:off x="350837" y="1324280"/>
              <a:ext cx="4267200" cy="1117128"/>
              <a:chOff x="655637" y="3802640"/>
              <a:chExt cx="10668000" cy="2742623"/>
            </a:xfrm>
          </p:grpSpPr>
          <p:grpSp>
            <p:nvGrpSpPr>
              <p:cNvPr id="304" name="Group 303"/>
              <p:cNvGrpSpPr/>
              <p:nvPr/>
            </p:nvGrpSpPr>
            <p:grpSpPr>
              <a:xfrm>
                <a:off x="655637" y="3802640"/>
                <a:ext cx="10668000" cy="2742623"/>
                <a:chOff x="493856" y="3274700"/>
                <a:chExt cx="11327110" cy="3582859"/>
              </a:xfrm>
            </p:grpSpPr>
            <p:sp>
              <p:nvSpPr>
                <p:cNvPr id="308" name="TextBox 307"/>
                <p:cNvSpPr txBox="1"/>
                <p:nvPr/>
              </p:nvSpPr>
              <p:spPr>
                <a:xfrm>
                  <a:off x="493856" y="5532238"/>
                  <a:ext cx="11327110"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p:txBody>
            </p:sp>
            <p:sp>
              <p:nvSpPr>
                <p:cNvPr id="309" name="TextBox 308"/>
                <p:cNvSpPr txBox="1"/>
                <p:nvPr/>
              </p:nvSpPr>
              <p:spPr>
                <a:xfrm>
                  <a:off x="503238" y="6240464"/>
                  <a:ext cx="11317728" cy="61709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a:t>
                  </a:r>
                  <a:r>
                    <a:rPr lang="en-US" sz="800" dirty="0" smtClean="0">
                      <a:gradFill>
                        <a:gsLst>
                          <a:gs pos="0">
                            <a:schemeClr val="tx1"/>
                          </a:gs>
                          <a:gs pos="100000">
                            <a:schemeClr val="tx1"/>
                          </a:gs>
                        </a:gsLst>
                        <a:lin ang="5400000" scaled="0"/>
                      </a:gradFill>
                    </a:rPr>
                    <a:t> </a:t>
                  </a:r>
                </a:p>
              </p:txBody>
            </p:sp>
            <p:sp>
              <p:nvSpPr>
                <p:cNvPr id="310" name="Rectangle 309"/>
                <p:cNvSpPr/>
                <p:nvPr/>
              </p:nvSpPr>
              <p:spPr>
                <a:xfrm>
                  <a:off x="503238" y="3946597"/>
                  <a:ext cx="1676400" cy="658236"/>
                </a:xfrm>
                <a:prstGeom prst="rect">
                  <a:avLst/>
                </a:prstGeom>
                <a:ln>
                  <a:solidFill>
                    <a:schemeClr val="tx1"/>
                  </a:solidFill>
                </a:ln>
              </p:spPr>
              <p:txBody>
                <a:bodyPr wrap="square">
                  <a:spAutoFit/>
                </a:bodyPr>
                <a:lstStyle/>
                <a:p>
                  <a:endParaRPr lang="en-US" sz="800" dirty="0" smtClean="0"/>
                </a:p>
                <a:p>
                  <a:endParaRPr lang="en-US" dirty="0"/>
                </a:p>
              </p:txBody>
            </p:sp>
            <p:sp>
              <p:nvSpPr>
                <p:cNvPr id="311" name="Rectangle 310"/>
                <p:cNvSpPr/>
                <p:nvPr/>
              </p:nvSpPr>
              <p:spPr>
                <a:xfrm>
                  <a:off x="503238" y="4834748"/>
                  <a:ext cx="2024964" cy="287978"/>
                </a:xfrm>
                <a:prstGeom prst="rect">
                  <a:avLst/>
                </a:prstGeom>
                <a:ln>
                  <a:solidFill>
                    <a:schemeClr val="tx1"/>
                  </a:solidFill>
                </a:ln>
              </p:spPr>
              <p:txBody>
                <a:bodyPr wrap="square">
                  <a:spAutoFit/>
                </a:bodyPr>
                <a:lstStyle/>
                <a:p>
                  <a:endParaRPr lang="en-US" sz="800" dirty="0"/>
                </a:p>
              </p:txBody>
            </p:sp>
            <p:sp>
              <p:nvSpPr>
                <p:cNvPr id="312" name="Rectangle 311"/>
                <p:cNvSpPr/>
                <p:nvPr/>
              </p:nvSpPr>
              <p:spPr>
                <a:xfrm>
                  <a:off x="8840142" y="3950222"/>
                  <a:ext cx="2565079" cy="452536"/>
                </a:xfrm>
                <a:prstGeom prst="rect">
                  <a:avLst/>
                </a:prstGeom>
                <a:ln>
                  <a:solidFill>
                    <a:schemeClr val="tx1"/>
                  </a:solidFill>
                </a:ln>
              </p:spPr>
              <p:txBody>
                <a:bodyPr wrap="square">
                  <a:spAutoFit/>
                </a:bodyPr>
                <a:lstStyle/>
                <a:p>
                  <a:endParaRPr lang="en-US" sz="800" dirty="0"/>
                </a:p>
                <a:p>
                  <a:endParaRPr lang="en-US" sz="800" dirty="0"/>
                </a:p>
              </p:txBody>
            </p:sp>
            <p:sp>
              <p:nvSpPr>
                <p:cNvPr id="313" name="Rectangle 312"/>
                <p:cNvSpPr/>
                <p:nvPr/>
              </p:nvSpPr>
              <p:spPr>
                <a:xfrm>
                  <a:off x="8903430" y="4834748"/>
                  <a:ext cx="2917536" cy="493676"/>
                </a:xfrm>
                <a:prstGeom prst="rect">
                  <a:avLst/>
                </a:prstGeom>
                <a:ln>
                  <a:solidFill>
                    <a:schemeClr val="tx1"/>
                  </a:solidFill>
                </a:ln>
              </p:spPr>
              <p:txBody>
                <a:bodyPr wrap="square">
                  <a:spAutoFit/>
                </a:bodyPr>
                <a:lstStyle/>
                <a:p>
                  <a:r>
                    <a:rPr lang="en-US" dirty="0"/>
                    <a:t>	</a:t>
                  </a:r>
                </a:p>
              </p:txBody>
            </p:sp>
            <p:sp>
              <p:nvSpPr>
                <p:cNvPr id="314" name="Rectangle 313"/>
                <p:cNvSpPr/>
                <p:nvPr/>
              </p:nvSpPr>
              <p:spPr>
                <a:xfrm>
                  <a:off x="2795431" y="4026032"/>
                  <a:ext cx="1578046" cy="452536"/>
                </a:xfrm>
                <a:prstGeom prst="rect">
                  <a:avLst/>
                </a:prstGeom>
                <a:ln>
                  <a:solidFill>
                    <a:schemeClr val="tx1"/>
                  </a:solidFill>
                </a:ln>
              </p:spPr>
              <p:txBody>
                <a:bodyPr wrap="square">
                  <a:spAutoFit/>
                </a:bodyPr>
                <a:lstStyle/>
                <a:p>
                  <a:endParaRPr lang="en-US" sz="800" dirty="0"/>
                </a:p>
                <a:p>
                  <a:endParaRPr lang="en-US" sz="800" dirty="0"/>
                </a:p>
              </p:txBody>
            </p:sp>
            <p:sp>
              <p:nvSpPr>
                <p:cNvPr id="315" name="Rectangle 314"/>
                <p:cNvSpPr/>
                <p:nvPr/>
              </p:nvSpPr>
              <p:spPr>
                <a:xfrm>
                  <a:off x="2872461" y="4748280"/>
                  <a:ext cx="1637682" cy="287978"/>
                </a:xfrm>
                <a:prstGeom prst="rect">
                  <a:avLst/>
                </a:prstGeom>
                <a:ln>
                  <a:solidFill>
                    <a:schemeClr val="tx1"/>
                  </a:solidFill>
                </a:ln>
              </p:spPr>
              <p:txBody>
                <a:bodyPr wrap="square">
                  <a:spAutoFit/>
                </a:bodyPr>
                <a:lstStyle/>
                <a:p>
                  <a:endParaRPr lang="en-US" sz="800" dirty="0"/>
                </a:p>
              </p:txBody>
            </p:sp>
            <p:sp>
              <p:nvSpPr>
                <p:cNvPr id="316" name="Striped Right Arrow 315"/>
                <p:cNvSpPr/>
                <p:nvPr/>
              </p:nvSpPr>
              <p:spPr bwMode="auto">
                <a:xfrm rot="9404307">
                  <a:off x="4471752" y="3728967"/>
                  <a:ext cx="1626322" cy="14637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17" name="Striped Right Arrow 316"/>
                <p:cNvSpPr/>
                <p:nvPr/>
              </p:nvSpPr>
              <p:spPr bwMode="auto">
                <a:xfrm rot="7869215">
                  <a:off x="4376889" y="4164116"/>
                  <a:ext cx="1924931" cy="146099"/>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18" name="Striped Right Arrow 317"/>
                <p:cNvSpPr/>
                <p:nvPr/>
              </p:nvSpPr>
              <p:spPr bwMode="auto">
                <a:xfrm rot="5400000">
                  <a:off x="5038289" y="4353239"/>
                  <a:ext cx="1899260" cy="145918"/>
                </a:xfrm>
                <a:prstGeom prst="stripedRigh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05" name="Picture 304"/>
              <p:cNvPicPr>
                <a:picLocks noChangeAspect="1"/>
              </p:cNvPicPr>
              <p:nvPr/>
            </p:nvPicPr>
            <p:blipFill>
              <a:blip r:embed="rId6"/>
              <a:stretch>
                <a:fillRect/>
              </a:stretch>
            </p:blipFill>
            <p:spPr>
              <a:xfrm>
                <a:off x="7218174" y="4886694"/>
                <a:ext cx="281472" cy="281389"/>
              </a:xfrm>
              <a:prstGeom prst="rect">
                <a:avLst/>
              </a:prstGeom>
            </p:spPr>
          </p:pic>
          <p:pic>
            <p:nvPicPr>
              <p:cNvPr id="306" name="Picture 305"/>
              <p:cNvPicPr>
                <a:picLocks noChangeAspect="1"/>
              </p:cNvPicPr>
              <p:nvPr/>
            </p:nvPicPr>
            <p:blipFill>
              <a:blip r:embed="rId6"/>
              <a:stretch>
                <a:fillRect/>
              </a:stretch>
            </p:blipFill>
            <p:spPr>
              <a:xfrm>
                <a:off x="7643617" y="4878719"/>
                <a:ext cx="281472" cy="281389"/>
              </a:xfrm>
              <a:prstGeom prst="rect">
                <a:avLst/>
              </a:prstGeom>
            </p:spPr>
          </p:pic>
          <p:pic>
            <p:nvPicPr>
              <p:cNvPr id="307" name="Picture 306"/>
              <p:cNvPicPr>
                <a:picLocks noChangeAspect="1"/>
              </p:cNvPicPr>
              <p:nvPr/>
            </p:nvPicPr>
            <p:blipFill>
              <a:blip r:embed="rId6"/>
              <a:stretch>
                <a:fillRect/>
              </a:stretch>
            </p:blipFill>
            <p:spPr>
              <a:xfrm>
                <a:off x="8060802" y="4878719"/>
                <a:ext cx="281472" cy="281389"/>
              </a:xfrm>
              <a:prstGeom prst="rect">
                <a:avLst/>
              </a:prstGeom>
            </p:spPr>
          </p:pic>
        </p:grpSp>
        <p:pic>
          <p:nvPicPr>
            <p:cNvPr id="303" name="Picture 302"/>
            <p:cNvPicPr>
              <a:picLocks noChangeAspect="1"/>
            </p:cNvPicPr>
            <p:nvPr/>
          </p:nvPicPr>
          <p:blipFill>
            <a:blip r:embed="rId7"/>
            <a:stretch>
              <a:fillRect/>
            </a:stretch>
          </p:blipFill>
          <p:spPr>
            <a:xfrm>
              <a:off x="2271273" y="154281"/>
              <a:ext cx="447226" cy="1236180"/>
            </a:xfrm>
            <a:prstGeom prst="rect">
              <a:avLst/>
            </a:prstGeom>
            <a:ln>
              <a:solidFill>
                <a:schemeClr val="accent1">
                  <a:shade val="95000"/>
                  <a:satMod val="105000"/>
                </a:schemeClr>
              </a:solidFill>
            </a:ln>
          </p:spPr>
        </p:pic>
      </p:grpSp>
    </p:spTree>
    <p:extLst>
      <p:ext uri="{BB962C8B-B14F-4D97-AF65-F5344CB8AC3E}">
        <p14:creationId xmlns:p14="http://schemas.microsoft.com/office/powerpoint/2010/main" val="918366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 </a:t>
            </a:r>
          </a:p>
          <a:p>
            <a:r>
              <a:rPr lang="en-US" dirty="0" smtClean="0"/>
              <a:t>C++ tests:</a:t>
            </a:r>
          </a:p>
          <a:p>
            <a:r>
              <a:rPr lang="en-US" dirty="0"/>
              <a:t>	</a:t>
            </a:r>
            <a:r>
              <a:rPr lang="en-US" dirty="0" smtClean="0"/>
              <a:t>99% internal C++ tests across 4 architectures</a:t>
            </a:r>
          </a:p>
          <a:p>
            <a:r>
              <a:rPr lang="en-US" dirty="0"/>
              <a:t>	</a:t>
            </a:r>
            <a:r>
              <a:rPr lang="en-US" dirty="0" smtClean="0"/>
              <a:t>/O2 - fully optimized</a:t>
            </a:r>
          </a:p>
          <a:p>
            <a:r>
              <a:rPr lang="en-US" dirty="0"/>
              <a:t> </a:t>
            </a:r>
            <a:r>
              <a:rPr lang="en-US" dirty="0" smtClean="0"/>
              <a:t>      /Od – full debug support</a:t>
            </a:r>
          </a:p>
          <a:p>
            <a:endParaRPr lang="en-US" dirty="0"/>
          </a:p>
          <a:p>
            <a:r>
              <a:rPr lang="en-US" dirty="0" smtClean="0"/>
              <a:t>Many large applications</a:t>
            </a:r>
          </a:p>
          <a:p>
            <a:r>
              <a:rPr lang="en-US" dirty="0"/>
              <a:t>	</a:t>
            </a:r>
          </a:p>
        </p:txBody>
      </p:sp>
      <p:sp>
        <p:nvSpPr>
          <p:cNvPr id="4" name="Rectangle 2"/>
          <p:cNvSpPr>
            <a:spLocks noChangeArrowheads="1"/>
          </p:cNvSpPr>
          <p:nvPr/>
        </p:nvSpPr>
        <p:spPr bwMode="auto">
          <a:xfrm>
            <a:off x="3" y="-187410"/>
            <a:ext cx="184752" cy="37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3" tIns="45708" rIns="91413" bIns="45708"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3" y="-187410"/>
            <a:ext cx="184752" cy="37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3" tIns="45708" rIns="91413" bIns="45708" numCol="1" anchor="ctr" anchorCtr="0" compatLnSpc="1">
            <a:prstTxWarp prst="textNoShape">
              <a:avLst/>
            </a:prstTxWarp>
            <a:spAutoFit/>
          </a:bodyPr>
          <a:lstStyle/>
          <a:p>
            <a:endParaRPr lang="en-US"/>
          </a:p>
        </p:txBody>
      </p:sp>
      <p:sp>
        <p:nvSpPr>
          <p:cNvPr id="7" name="Title 1"/>
          <p:cNvSpPr txBox="1">
            <a:spLocks/>
          </p:cNvSpPr>
          <p:nvPr/>
        </p:nvSpPr>
        <p:spPr>
          <a:xfrm>
            <a:off x="274659" y="298450"/>
            <a:ext cx="11887199" cy="912813"/>
          </a:xfrm>
          <a:prstGeom prst="rect">
            <a:avLst/>
          </a:prstGeom>
        </p:spPr>
        <p:txBody>
          <a:bodyPr vert="horz" lIns="182558" tIns="45638" rIns="182558" bIns="45638" rtlCol="0" anchor="t">
            <a:noAutofit/>
          </a:bodyPr>
          <a:lstStyle>
            <a:lvl1pPr algn="l" defTabSz="912554" rtl="0" eaLnBrk="1" latinLnBrk="0" hangingPunct="1">
              <a:spcBef>
                <a:spcPct val="0"/>
              </a:spcBef>
              <a:buNone/>
              <a:defRPr sz="4900" kern="1200">
                <a:gradFill>
                  <a:gsLst>
                    <a:gs pos="0">
                      <a:schemeClr val="tx1"/>
                    </a:gs>
                    <a:gs pos="100000">
                      <a:schemeClr val="tx1"/>
                    </a:gs>
                  </a:gsLst>
                  <a:lin ang="5400000" scaled="0"/>
                </a:gradFill>
                <a:latin typeface="+mj-lt"/>
                <a:ea typeface="+mj-ea"/>
                <a:cs typeface="+mj-cs"/>
              </a:defRPr>
            </a:lvl1pPr>
          </a:lstStyle>
          <a:p>
            <a:r>
              <a:rPr lang="en-US" dirty="0" smtClean="0"/>
              <a:t>Clang/C2  - for C++ and 4 MSFT ABI(s) </a:t>
            </a:r>
            <a:endParaRPr lang="en-US" dirty="0"/>
          </a:p>
        </p:txBody>
      </p:sp>
    </p:spTree>
    <p:extLst>
      <p:ext uri="{BB962C8B-B14F-4D97-AF65-F5344CB8AC3E}">
        <p14:creationId xmlns:p14="http://schemas.microsoft.com/office/powerpoint/2010/main" val="2425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0301" y="1211262"/>
            <a:ext cx="11887200" cy="5484812"/>
          </a:xfrm>
        </p:spPr>
        <p:txBody>
          <a:bodyPr/>
          <a:lstStyle/>
          <a:p>
            <a:pPr marL="571500" lvl="0" indent="-571500">
              <a:buFont typeface="Arial" panose="020B0604020202020204" pitchFamily="34" charset="0"/>
              <a:buChar char="•"/>
            </a:pPr>
            <a:r>
              <a:rPr lang="en-US" dirty="0"/>
              <a:t>V</a:t>
            </a:r>
            <a:r>
              <a:rPr lang="en-US" dirty="0" smtClean="0"/>
              <a:t>1 </a:t>
            </a:r>
            <a:r>
              <a:rPr lang="en-US" dirty="0"/>
              <a:t>in Nov: Many local </a:t>
            </a:r>
            <a:r>
              <a:rPr lang="en-US" dirty="0" smtClean="0"/>
              <a:t>changes</a:t>
            </a:r>
          </a:p>
          <a:p>
            <a:pPr lvl="0"/>
            <a:endParaRPr lang="en-US" dirty="0"/>
          </a:p>
          <a:p>
            <a:pPr lvl="1"/>
            <a:r>
              <a:rPr lang="en-US" dirty="0" smtClean="0"/>
              <a:t>	Debug </a:t>
            </a:r>
            <a:r>
              <a:rPr lang="en-US" dirty="0"/>
              <a:t>info, structured exception </a:t>
            </a:r>
            <a:r>
              <a:rPr lang="en-US" dirty="0" smtClean="0"/>
              <a:t>handling, 3 lines for the bridge</a:t>
            </a:r>
          </a:p>
          <a:p>
            <a:pPr lvl="1"/>
            <a:r>
              <a:rPr lang="en-US" dirty="0"/>
              <a:t>	</a:t>
            </a:r>
            <a:r>
              <a:rPr lang="en-US" dirty="0" smtClean="0"/>
              <a:t>Contributing all back to the community</a:t>
            </a:r>
          </a:p>
          <a:p>
            <a:pPr lvl="1"/>
            <a:endParaRPr lang="en-US" dirty="0"/>
          </a:p>
          <a:p>
            <a:pPr marL="571500" lvl="0" indent="-571500">
              <a:buFont typeface="Arial" panose="020B0604020202020204" pitchFamily="34" charset="0"/>
              <a:buChar char="•"/>
            </a:pPr>
            <a:r>
              <a:rPr lang="en-US" dirty="0"/>
              <a:t>V</a:t>
            </a:r>
            <a:r>
              <a:rPr lang="en-US" dirty="0" smtClean="0"/>
              <a:t>2 February: </a:t>
            </a:r>
            <a:r>
              <a:rPr lang="en-US" dirty="0"/>
              <a:t>Virtually no local changes (~3 </a:t>
            </a:r>
            <a:r>
              <a:rPr lang="en-US" dirty="0" smtClean="0"/>
              <a:t>lines local)</a:t>
            </a:r>
            <a:endParaRPr lang="en-US" dirty="0"/>
          </a:p>
          <a:p>
            <a:pPr lvl="1"/>
            <a:r>
              <a:rPr lang="en-US" dirty="0" smtClean="0"/>
              <a:t>	</a:t>
            </a:r>
            <a:endParaRPr lang="en-US" dirty="0"/>
          </a:p>
          <a:p>
            <a:endParaRPr lang="en-US" dirty="0"/>
          </a:p>
        </p:txBody>
      </p:sp>
    </p:spTree>
    <p:extLst>
      <p:ext uri="{BB962C8B-B14F-4D97-AF65-F5344CB8AC3E}">
        <p14:creationId xmlns:p14="http://schemas.microsoft.com/office/powerpoint/2010/main" val="1752256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2237" y="373062"/>
            <a:ext cx="12496800" cy="6621463"/>
          </a:xfrm>
        </p:spPr>
        <p:txBody>
          <a:bodyPr/>
          <a:lstStyle/>
          <a:p>
            <a:r>
              <a:rPr lang="en-US" dirty="0" smtClean="0"/>
              <a:t>1</a:t>
            </a:r>
            <a:r>
              <a:rPr lang="en-US" dirty="0"/>
              <a:t>.) </a:t>
            </a:r>
            <a:r>
              <a:rPr lang="en-US" dirty="0" smtClean="0"/>
              <a:t>	…\clang\tools\driver\driver.cpp:  //load c2.dll, CLANG </a:t>
            </a:r>
            <a:r>
              <a:rPr lang="en-US" dirty="0" err="1" smtClean="0"/>
              <a:t>obj</a:t>
            </a:r>
            <a:r>
              <a:rPr lang="en-US" dirty="0" smtClean="0"/>
              <a:t>    </a:t>
            </a:r>
          </a:p>
          <a:p>
            <a:r>
              <a:rPr lang="en-US" sz="3200" dirty="0" smtClean="0">
                <a:sym typeface="Wingdings" panose="05000000000000000000" pitchFamily="2" charset="2"/>
              </a:rPr>
              <a:t> </a:t>
            </a:r>
            <a:r>
              <a:rPr lang="en-US" sz="3200" dirty="0" smtClean="0"/>
              <a:t>fn_utc_cc1_main(</a:t>
            </a:r>
            <a:r>
              <a:rPr lang="en-US" sz="3200" dirty="0" err="1" smtClean="0"/>
              <a:t>argv.slice</a:t>
            </a:r>
            <a:r>
              <a:rPr lang="en-US" sz="3200" dirty="0" smtClean="0"/>
              <a:t>(2</a:t>
            </a:r>
            <a:r>
              <a:rPr lang="en-US" sz="3200" dirty="0"/>
              <a:t>), </a:t>
            </a:r>
            <a:r>
              <a:rPr lang="en-US" sz="3200" dirty="0" err="1"/>
              <a:t>argv</a:t>
            </a:r>
            <a:r>
              <a:rPr lang="en-US" sz="3200" dirty="0"/>
              <a:t>[0</a:t>
            </a:r>
            <a:r>
              <a:rPr lang="en-US" sz="3200" dirty="0" smtClean="0"/>
              <a:t>], </a:t>
            </a:r>
            <a:r>
              <a:rPr lang="en-US" sz="3200" dirty="0" err="1" smtClean="0"/>
              <a:t>GetExecutablePathVP</a:t>
            </a:r>
            <a:r>
              <a:rPr lang="en-US" sz="3200" dirty="0" smtClean="0"/>
              <a:t>);</a:t>
            </a:r>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2.) </a:t>
            </a:r>
            <a:r>
              <a:rPr lang="en-US" dirty="0" smtClean="0">
                <a:sym typeface="Wingdings" panose="05000000000000000000" pitchFamily="2" charset="2"/>
              </a:rPr>
              <a:t>	…\clang\tools\driver\cc1_main.cpp:      // c2  initialize</a:t>
            </a:r>
          </a:p>
          <a:p>
            <a:r>
              <a:rPr lang="en-US" sz="3200" dirty="0" smtClean="0">
                <a:sym typeface="Wingdings" panose="05000000000000000000" pitchFamily="2" charset="2"/>
              </a:rPr>
              <a:t> </a:t>
            </a:r>
            <a:r>
              <a:rPr lang="en-US" sz="3200" dirty="0" err="1" smtClean="0">
                <a:sym typeface="Wingdings" panose="05000000000000000000" pitchFamily="2" charset="2"/>
              </a:rPr>
              <a:t>fn_UTCExecuteCompilerInvocation</a:t>
            </a:r>
            <a:r>
              <a:rPr lang="en-US" sz="3200" dirty="0" smtClean="0">
                <a:sym typeface="Wingdings" panose="05000000000000000000" pitchFamily="2" charset="2"/>
              </a:rPr>
              <a:t>(</a:t>
            </a:r>
            <a:r>
              <a:rPr lang="en-US" sz="3200" dirty="0" err="1" smtClean="0">
                <a:sym typeface="Wingdings" panose="05000000000000000000" pitchFamily="2" charset="2"/>
              </a:rPr>
              <a:t>Clang.get</a:t>
            </a:r>
            <a:r>
              <a:rPr lang="en-US" sz="3200" dirty="0" smtClean="0">
                <a:sym typeface="Wingdings" panose="05000000000000000000" pitchFamily="2" charset="2"/>
              </a:rPr>
              <a:t>())</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3.) 	…\clang\lib\</a:t>
            </a:r>
            <a:r>
              <a:rPr lang="en-US" dirty="0" err="1" smtClean="0">
                <a:sym typeface="Wingdings" panose="05000000000000000000" pitchFamily="2" charset="2"/>
              </a:rPr>
              <a:t>CodeGen</a:t>
            </a:r>
            <a:r>
              <a:rPr lang="en-US" dirty="0" smtClean="0">
                <a:sym typeface="Wingdings" panose="05000000000000000000" pitchFamily="2" charset="2"/>
              </a:rPr>
              <a:t>\CodeGenAction.cpp   //</a:t>
            </a:r>
            <a:r>
              <a:rPr lang="en-US" dirty="0" err="1" smtClean="0">
                <a:sym typeface="Wingdings" panose="05000000000000000000" pitchFamily="2" charset="2"/>
              </a:rPr>
              <a:t>llvm</a:t>
            </a:r>
            <a:r>
              <a:rPr lang="en-US" dirty="0" smtClean="0">
                <a:sym typeface="Wingdings" panose="05000000000000000000" pitchFamily="2" charset="2"/>
              </a:rPr>
              <a:t> to </a:t>
            </a:r>
            <a:r>
              <a:rPr lang="en-US" dirty="0" err="1" smtClean="0">
                <a:sym typeface="Wingdings" panose="05000000000000000000" pitchFamily="2" charset="2"/>
              </a:rPr>
              <a:t>utc</a:t>
            </a:r>
            <a:endParaRPr lang="en-US" dirty="0" smtClean="0">
              <a:sym typeface="Wingdings" panose="05000000000000000000" pitchFamily="2" charset="2"/>
            </a:endParaRPr>
          </a:p>
          <a:p>
            <a:r>
              <a:rPr lang="en-US" sz="3200" dirty="0" smtClean="0">
                <a:sym typeface="Wingdings" panose="05000000000000000000" pitchFamily="2" charset="2"/>
              </a:rPr>
              <a:t> </a:t>
            </a:r>
            <a:r>
              <a:rPr lang="en-US" sz="3200" dirty="0" err="1" smtClean="0">
                <a:sym typeface="Wingdings" panose="05000000000000000000" pitchFamily="2" charset="2"/>
              </a:rPr>
              <a:t>ClangInvokeCompilerPassW</a:t>
            </a:r>
            <a:r>
              <a:rPr lang="en-US" sz="3200" dirty="0" smtClean="0">
                <a:sym typeface="Wingdings" panose="05000000000000000000" pitchFamily="2" charset="2"/>
              </a:rPr>
              <a:t>(this)</a:t>
            </a:r>
            <a:endParaRPr lang="en-US" sz="3200" dirty="0">
              <a:sym typeface="Wingdings" panose="05000000000000000000" pitchFamily="2" charset="2"/>
            </a:endParaRPr>
          </a:p>
          <a:p>
            <a:endParaRPr lang="en-US" dirty="0"/>
          </a:p>
        </p:txBody>
      </p:sp>
    </p:spTree>
    <p:extLst>
      <p:ext uri="{BB962C8B-B14F-4D97-AF65-F5344CB8AC3E}">
        <p14:creationId xmlns:p14="http://schemas.microsoft.com/office/powerpoint/2010/main" val="3074739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2837" y="1668462"/>
            <a:ext cx="1295421" cy="4323138"/>
            <a:chOff x="4922837" y="1668462"/>
            <a:chExt cx="1295421" cy="4323138"/>
          </a:xfrm>
        </p:grpSpPr>
        <p:sp>
          <p:nvSpPr>
            <p:cNvPr id="5" name="TextBox 4"/>
            <p:cNvSpPr txBox="1"/>
            <p:nvPr/>
          </p:nvSpPr>
          <p:spPr>
            <a:xfrm>
              <a:off x="4922837" y="3607454"/>
              <a:ext cx="1295421"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LLVM</a:t>
              </a:r>
            </a:p>
          </p:txBody>
        </p:sp>
        <p:sp>
          <p:nvSpPr>
            <p:cNvPr id="8" name="TextBox 7"/>
            <p:cNvSpPr txBox="1"/>
            <p:nvPr/>
          </p:nvSpPr>
          <p:spPr>
            <a:xfrm>
              <a:off x="4922837" y="4052608"/>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UTC</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11" name="TextBox 10"/>
            <p:cNvSpPr txBox="1"/>
            <p:nvPr/>
          </p:nvSpPr>
          <p:spPr>
            <a:xfrm>
              <a:off x="4922837" y="1668462"/>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CLANG</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grpSp>
      <p:grpSp>
        <p:nvGrpSpPr>
          <p:cNvPr id="18" name="Group 17"/>
          <p:cNvGrpSpPr/>
          <p:nvPr/>
        </p:nvGrpSpPr>
        <p:grpSpPr>
          <a:xfrm>
            <a:off x="749279" y="1626889"/>
            <a:ext cx="3411558" cy="4399973"/>
            <a:chOff x="749279" y="1601489"/>
            <a:chExt cx="3411558" cy="4399973"/>
          </a:xfrm>
        </p:grpSpPr>
        <p:sp>
          <p:nvSpPr>
            <p:cNvPr id="9" name="Left Arrow 8"/>
            <p:cNvSpPr/>
            <p:nvPr/>
          </p:nvSpPr>
          <p:spPr bwMode="auto">
            <a:xfrm>
              <a:off x="2789237" y="3192462"/>
              <a:ext cx="1371600" cy="1066800"/>
            </a:xfrm>
            <a:prstGeom prst="lef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749279" y="1601489"/>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CLANG</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13" name="TextBox 12"/>
            <p:cNvSpPr txBox="1"/>
            <p:nvPr/>
          </p:nvSpPr>
          <p:spPr>
            <a:xfrm>
              <a:off x="749279" y="3570643"/>
              <a:ext cx="1295421" cy="1938992"/>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a:p>
              <a:endParaRPr lang="en-US" sz="2400" dirty="0" smtClean="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  LLVM</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14" name="TextBox 13"/>
            <p:cNvSpPr txBox="1"/>
            <p:nvPr/>
          </p:nvSpPr>
          <p:spPr>
            <a:xfrm>
              <a:off x="749279" y="5539797"/>
              <a:ext cx="1295421"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r>
                <a:rPr lang="en-US" sz="2000" dirty="0" smtClean="0">
                  <a:gradFill>
                    <a:gsLst>
                      <a:gs pos="0">
                        <a:schemeClr val="tx1"/>
                      </a:gs>
                      <a:gs pos="100000">
                        <a:schemeClr val="tx1"/>
                      </a:gs>
                    </a:gsLst>
                    <a:lin ang="5400000" scaled="0"/>
                  </a:gradFill>
                </a:rPr>
                <a:t>UTC</a:t>
              </a:r>
            </a:p>
          </p:txBody>
        </p:sp>
      </p:grpSp>
      <p:grpSp>
        <p:nvGrpSpPr>
          <p:cNvPr id="19" name="Group 18"/>
          <p:cNvGrpSpPr/>
          <p:nvPr/>
        </p:nvGrpSpPr>
        <p:grpSpPr>
          <a:xfrm>
            <a:off x="6962795" y="463401"/>
            <a:ext cx="3429020" cy="5826470"/>
            <a:chOff x="6962795" y="476101"/>
            <a:chExt cx="3429020" cy="5826470"/>
          </a:xfrm>
        </p:grpSpPr>
        <p:sp>
          <p:nvSpPr>
            <p:cNvPr id="10" name="Left Arrow 9"/>
            <p:cNvSpPr/>
            <p:nvPr/>
          </p:nvSpPr>
          <p:spPr bwMode="auto">
            <a:xfrm flipH="1">
              <a:off x="6962795" y="3209924"/>
              <a:ext cx="1295400" cy="1066800"/>
            </a:xfrm>
            <a:prstGeom prst="leftArrow">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9078931" y="476101"/>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CLANG</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16" name="TextBox 15"/>
            <p:cNvSpPr txBox="1"/>
            <p:nvPr/>
          </p:nvSpPr>
          <p:spPr>
            <a:xfrm>
              <a:off x="9096394" y="2407125"/>
              <a:ext cx="1295421" cy="1938992"/>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a:p>
              <a:endParaRPr lang="en-US" sz="2400" dirty="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  LLVM</a:t>
              </a:r>
            </a:p>
            <a:p>
              <a:endParaRPr lang="en-US" sz="2400" dirty="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17" name="TextBox 16"/>
            <p:cNvSpPr txBox="1"/>
            <p:nvPr/>
          </p:nvSpPr>
          <p:spPr>
            <a:xfrm>
              <a:off x="9096394" y="4363579"/>
              <a:ext cx="1295421" cy="1938992"/>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a:t>
              </a:r>
            </a:p>
            <a:p>
              <a:endParaRPr lang="en-US" sz="2400" dirty="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   UTC</a:t>
              </a:r>
            </a:p>
            <a:p>
              <a:endParaRPr lang="en-US" sz="2400" dirty="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grpSp>
      <p:sp>
        <p:nvSpPr>
          <p:cNvPr id="20" name="TextBox 19"/>
          <p:cNvSpPr txBox="1"/>
          <p:nvPr/>
        </p:nvSpPr>
        <p:spPr>
          <a:xfrm>
            <a:off x="427037" y="296862"/>
            <a:ext cx="6535758" cy="461665"/>
          </a:xfrm>
          <a:prstGeom prst="rect">
            <a:avLst/>
          </a:prstGeom>
          <a:noFill/>
        </p:spPr>
        <p:txBody>
          <a:bodyPr wrap="square" rtlCol="0">
            <a:spAutoFit/>
          </a:bodyPr>
          <a:lstStyle/>
          <a:p>
            <a:r>
              <a:rPr lang="en-US" sz="2400" b="1" i="1" dirty="0" smtClean="0">
                <a:gradFill>
                  <a:gsLst>
                    <a:gs pos="0">
                      <a:schemeClr val="tx1"/>
                    </a:gs>
                    <a:gs pos="100000">
                      <a:schemeClr val="tx1"/>
                    </a:gs>
                  </a:gsLst>
                  <a:lin ang="5400000" scaled="0"/>
                </a:gradFill>
              </a:rPr>
              <a:t>While helping CLANG/LLVM on Windows</a:t>
            </a:r>
          </a:p>
        </p:txBody>
      </p:sp>
    </p:spTree>
    <p:extLst>
      <p:ext uri="{BB962C8B-B14F-4D97-AF65-F5344CB8AC3E}">
        <p14:creationId xmlns:p14="http://schemas.microsoft.com/office/powerpoint/2010/main" val="29973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a:t>
            </a:r>
            <a:br>
              <a:rPr lang="en-US" dirty="0" smtClean="0"/>
            </a:br>
            <a:r>
              <a:rPr lang="en-US" dirty="0"/>
              <a:t/>
            </a:r>
            <a:br>
              <a:rPr lang="en-US" dirty="0"/>
            </a:br>
            <a:r>
              <a:rPr lang="en-US" sz="4000" dirty="0"/>
              <a:t/>
            </a:r>
            <a:br>
              <a:rPr lang="en-US" sz="4000" dirty="0"/>
            </a:br>
            <a:r>
              <a:rPr lang="en-US" sz="4000" dirty="0"/>
              <a:t/>
            </a:r>
            <a:br>
              <a:rPr lang="en-US" sz="4000" dirty="0"/>
            </a:br>
            <a:r>
              <a:rPr lang="en-US" sz="4000" dirty="0"/>
              <a:t/>
            </a:r>
            <a:br>
              <a:rPr lang="en-US" sz="4000" dirty="0"/>
            </a:br>
            <a:endParaRPr lang="en-US" sz="3600" dirty="0"/>
          </a:p>
        </p:txBody>
      </p:sp>
      <p:sp>
        <p:nvSpPr>
          <p:cNvPr id="4" name="Text Placeholder 3"/>
          <p:cNvSpPr>
            <a:spLocks noGrp="1"/>
          </p:cNvSpPr>
          <p:nvPr>
            <p:ph type="body" sz="quarter" idx="10"/>
          </p:nvPr>
        </p:nvSpPr>
        <p:spPr>
          <a:xfrm>
            <a:off x="808037" y="1820862"/>
            <a:ext cx="11887200" cy="5484812"/>
          </a:xfrm>
        </p:spPr>
        <p:txBody>
          <a:bodyPr/>
          <a:lstStyle/>
          <a:p>
            <a:r>
              <a:rPr lang="en-US" dirty="0"/>
              <a:t>New </a:t>
            </a:r>
            <a:r>
              <a:rPr lang="en-US" dirty="0" smtClean="0"/>
              <a:t>code generation </a:t>
            </a:r>
            <a:r>
              <a:rPr lang="en-US" dirty="0"/>
              <a:t>in </a:t>
            </a:r>
            <a:r>
              <a:rPr lang="en-US" dirty="0" smtClean="0"/>
              <a:t>VS2015.</a:t>
            </a:r>
          </a:p>
          <a:p>
            <a:r>
              <a:rPr lang="en-US" dirty="0" smtClean="0"/>
              <a:t>Builds the entire company  - C/C++</a:t>
            </a:r>
          </a:p>
          <a:p>
            <a:r>
              <a:rPr lang="en-US" dirty="0" smtClean="0"/>
              <a:t>All Universal Applications in store </a:t>
            </a:r>
            <a:r>
              <a:rPr lang="en-US" dirty="0"/>
              <a:t>-</a:t>
            </a:r>
            <a:r>
              <a:rPr lang="en-US" dirty="0" smtClean="0"/>
              <a:t> C#</a:t>
            </a:r>
          </a:p>
          <a:p>
            <a:r>
              <a:rPr lang="en-US" dirty="0"/>
              <a:t>A</a:t>
            </a:r>
            <a:r>
              <a:rPr lang="en-US" dirty="0" smtClean="0"/>
              <a:t>ccrues </a:t>
            </a:r>
            <a:r>
              <a:rPr lang="en-US" dirty="0"/>
              <a:t>to </a:t>
            </a:r>
            <a:r>
              <a:rPr lang="en-US" dirty="0" smtClean="0"/>
              <a:t>VS2015 retail code generation</a:t>
            </a:r>
          </a:p>
          <a:p>
            <a:endParaRPr lang="en-US" dirty="0" smtClean="0"/>
          </a:p>
          <a:p>
            <a:r>
              <a:rPr lang="en-US" b="1" dirty="0" smtClean="0"/>
              <a:t>Accrues to CLANG/LLVM based compilers, for Windows.</a:t>
            </a:r>
            <a:endParaRPr lang="en-US" b="1" dirty="0"/>
          </a:p>
        </p:txBody>
      </p:sp>
    </p:spTree>
    <p:extLst>
      <p:ext uri="{BB962C8B-B14F-4D97-AF65-F5344CB8AC3E}">
        <p14:creationId xmlns:p14="http://schemas.microsoft.com/office/powerpoint/2010/main" val="2860878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0390" y="1771013"/>
            <a:ext cx="1317868" cy="4372987"/>
            <a:chOff x="4900390" y="1618613"/>
            <a:chExt cx="1317868" cy="4372987"/>
          </a:xfrm>
        </p:grpSpPr>
        <p:sp>
          <p:nvSpPr>
            <p:cNvPr id="5" name="TextBox 4"/>
            <p:cNvSpPr txBox="1"/>
            <p:nvPr/>
          </p:nvSpPr>
          <p:spPr>
            <a:xfrm>
              <a:off x="4922837" y="3607454"/>
              <a:ext cx="1295421"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  LLVM</a:t>
              </a:r>
            </a:p>
          </p:txBody>
        </p:sp>
        <p:sp>
          <p:nvSpPr>
            <p:cNvPr id="6" name="TextBox 5"/>
            <p:cNvSpPr txBox="1"/>
            <p:nvPr/>
          </p:nvSpPr>
          <p:spPr>
            <a:xfrm>
              <a:off x="4922837" y="4052608"/>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a:gradFill>
                    <a:gsLst>
                      <a:gs pos="0">
                        <a:schemeClr val="tx1"/>
                      </a:gs>
                      <a:gs pos="100000">
                        <a:schemeClr val="tx1"/>
                      </a:gs>
                    </a:gsLst>
                    <a:lin ang="5400000" scaled="0"/>
                  </a:gradFill>
                </a:rPr>
                <a:t> </a:t>
              </a:r>
              <a:r>
                <a:rPr lang="en-US" sz="2400" dirty="0" smtClean="0">
                  <a:gradFill>
                    <a:gsLst>
                      <a:gs pos="0">
                        <a:schemeClr val="tx1"/>
                      </a:gs>
                      <a:gs pos="100000">
                        <a:schemeClr val="tx1"/>
                      </a:gs>
                    </a:gsLst>
                    <a:lin ang="5400000" scaled="0"/>
                  </a:gradFill>
                </a:rPr>
                <a:t>  UTC</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sp>
          <p:nvSpPr>
            <p:cNvPr id="7" name="TextBox 6"/>
            <p:cNvSpPr txBox="1"/>
            <p:nvPr/>
          </p:nvSpPr>
          <p:spPr>
            <a:xfrm>
              <a:off x="4900390" y="1618613"/>
              <a:ext cx="1295421" cy="1938992"/>
            </a:xfrm>
            <a:prstGeom prst="rect">
              <a:avLst/>
            </a:prstGeom>
            <a:noFill/>
            <a:ln>
              <a:solidFill>
                <a:schemeClr val="tx1"/>
              </a:solidFill>
            </a:ln>
          </p:spPr>
          <p:txBody>
            <a:bodyPr wrap="square" rtlCol="0">
              <a:spAutoFit/>
            </a:bodyPr>
            <a:lstStyle/>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CLANG</a:t>
              </a:r>
            </a:p>
            <a:p>
              <a:endParaRPr lang="en-US" sz="2400" dirty="0" smtClean="0">
                <a:gradFill>
                  <a:gsLst>
                    <a:gs pos="0">
                      <a:schemeClr val="tx1"/>
                    </a:gs>
                    <a:gs pos="100000">
                      <a:schemeClr val="tx1"/>
                    </a:gs>
                  </a:gsLst>
                  <a:lin ang="5400000" scaled="0"/>
                </a:gradFill>
              </a:endParaRPr>
            </a:p>
            <a:p>
              <a:endParaRPr lang="en-US" sz="2400" dirty="0" smtClean="0">
                <a:gradFill>
                  <a:gsLst>
                    <a:gs pos="0">
                      <a:schemeClr val="tx1"/>
                    </a:gs>
                    <a:gs pos="100000">
                      <a:schemeClr val="tx1"/>
                    </a:gs>
                  </a:gsLst>
                  <a:lin ang="5400000" scaled="0"/>
                </a:gradFill>
              </a:endParaRPr>
            </a:p>
          </p:txBody>
        </p:sp>
      </p:grpSp>
      <p:sp>
        <p:nvSpPr>
          <p:cNvPr id="8" name="TextBox 7"/>
          <p:cNvSpPr txBox="1"/>
          <p:nvPr/>
        </p:nvSpPr>
        <p:spPr>
          <a:xfrm>
            <a:off x="8809037" y="3710005"/>
            <a:ext cx="2362200" cy="461665"/>
          </a:xfrm>
          <a:prstGeom prst="rect">
            <a:avLst/>
          </a:prstGeom>
          <a:noFill/>
          <a:ln>
            <a:solidFill>
              <a:schemeClr val="tx1"/>
            </a:solidFill>
          </a:ln>
        </p:spPr>
        <p:txBody>
          <a:bodyPr wrap="square" rtlCol="0">
            <a:spAutoFit/>
          </a:bodyPr>
          <a:lstStyle/>
          <a:p>
            <a:r>
              <a:rPr lang="en-US" sz="2400" dirty="0" smtClean="0">
                <a:gradFill>
                  <a:gsLst>
                    <a:gs pos="0">
                      <a:schemeClr val="tx1"/>
                    </a:gs>
                    <a:gs pos="100000">
                      <a:schemeClr val="tx1"/>
                    </a:gs>
                  </a:gsLst>
                  <a:lin ang="5400000" scaled="0"/>
                </a:gradFill>
              </a:rPr>
              <a:t>LLVM bit code</a:t>
            </a:r>
          </a:p>
        </p:txBody>
      </p:sp>
      <p:sp>
        <p:nvSpPr>
          <p:cNvPr id="15" name="Left-Right Arrow 14"/>
          <p:cNvSpPr/>
          <p:nvPr/>
        </p:nvSpPr>
        <p:spPr bwMode="auto">
          <a:xfrm>
            <a:off x="6637347" y="3858600"/>
            <a:ext cx="1752600" cy="264171"/>
          </a:xfrm>
          <a:prstGeom prst="lef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03237" y="449262"/>
            <a:ext cx="11049000" cy="707886"/>
          </a:xfrm>
          <a:prstGeom prst="rect">
            <a:avLst/>
          </a:prstGeom>
          <a:noFill/>
        </p:spPr>
        <p:txBody>
          <a:bodyPr wrap="square" rtlCol="0">
            <a:spAutoFit/>
          </a:bodyPr>
          <a:lstStyle/>
          <a:p>
            <a:r>
              <a:rPr lang="en-US" sz="4000" dirty="0" smtClean="0">
                <a:gradFill>
                  <a:gsLst>
                    <a:gs pos="0">
                      <a:schemeClr val="tx1"/>
                    </a:gs>
                    <a:gs pos="100000">
                      <a:schemeClr val="tx1"/>
                    </a:gs>
                  </a:gsLst>
                  <a:lin ang="5400000" scaled="0"/>
                </a:gradFill>
              </a:rPr>
              <a:t>LLVM </a:t>
            </a:r>
            <a:r>
              <a:rPr lang="en-US" sz="4000" dirty="0" err="1">
                <a:gradFill>
                  <a:gsLst>
                    <a:gs pos="0">
                      <a:schemeClr val="tx1"/>
                    </a:gs>
                    <a:gs pos="100000">
                      <a:schemeClr val="tx1"/>
                    </a:gs>
                  </a:gsLst>
                  <a:lin ang="5400000" scaled="0"/>
                </a:gradFill>
              </a:rPr>
              <a:t>B</a:t>
            </a:r>
            <a:r>
              <a:rPr lang="en-US" sz="4000" dirty="0" err="1" smtClean="0">
                <a:gradFill>
                  <a:gsLst>
                    <a:gs pos="0">
                      <a:schemeClr val="tx1"/>
                    </a:gs>
                    <a:gs pos="100000">
                      <a:schemeClr val="tx1"/>
                    </a:gs>
                  </a:gsLst>
                  <a:lin ang="5400000" scaled="0"/>
                </a:gradFill>
              </a:rPr>
              <a:t>itcode</a:t>
            </a:r>
            <a:r>
              <a:rPr lang="en-US" sz="4000" dirty="0" smtClean="0">
                <a:gradFill>
                  <a:gsLst>
                    <a:gs pos="0">
                      <a:schemeClr val="tx1"/>
                    </a:gs>
                    <a:gs pos="100000">
                      <a:schemeClr val="tx1"/>
                    </a:gs>
                  </a:gsLst>
                  <a:lin ang="5400000" scaled="0"/>
                </a:gradFill>
              </a:rPr>
              <a:t> –  universal input to Windows ABI</a:t>
            </a:r>
          </a:p>
        </p:txBody>
      </p:sp>
      <p:sp>
        <p:nvSpPr>
          <p:cNvPr id="18" name="TextBox 17"/>
          <p:cNvSpPr txBox="1"/>
          <p:nvPr/>
        </p:nvSpPr>
        <p:spPr>
          <a:xfrm>
            <a:off x="7970837" y="1820862"/>
            <a:ext cx="16002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Compilers</a:t>
            </a:r>
          </a:p>
        </p:txBody>
      </p:sp>
      <p:sp>
        <p:nvSpPr>
          <p:cNvPr id="19" name="TextBox 18"/>
          <p:cNvSpPr txBox="1"/>
          <p:nvPr/>
        </p:nvSpPr>
        <p:spPr>
          <a:xfrm>
            <a:off x="10523516" y="1815376"/>
            <a:ext cx="1600200" cy="461665"/>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Tools</a:t>
            </a:r>
          </a:p>
        </p:txBody>
      </p:sp>
      <p:cxnSp>
        <p:nvCxnSpPr>
          <p:cNvPr id="22" name="Straight Arrow Connector 21"/>
          <p:cNvCxnSpPr/>
          <p:nvPr/>
        </p:nvCxnSpPr>
        <p:spPr>
          <a:xfrm>
            <a:off x="8656637" y="2383412"/>
            <a:ext cx="1143000" cy="111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0142516" y="2383412"/>
            <a:ext cx="800121" cy="116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230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7" y="677862"/>
            <a:ext cx="12161838" cy="5484812"/>
          </a:xfrm>
        </p:spPr>
        <p:txBody>
          <a:bodyPr/>
          <a:lstStyle/>
          <a:p>
            <a:endParaRPr lang="en-US" dirty="0" smtClean="0"/>
          </a:p>
          <a:p>
            <a:r>
              <a:rPr lang="en-US" dirty="0" smtClean="0"/>
              <a:t>We will not fork.</a:t>
            </a:r>
          </a:p>
          <a:p>
            <a:endParaRPr lang="en-US" dirty="0"/>
          </a:p>
          <a:p>
            <a:r>
              <a:rPr lang="en-US" dirty="0" smtClean="0"/>
              <a:t>Will help the CLANG/LLVM compiler onto Windows.</a:t>
            </a:r>
          </a:p>
          <a:p>
            <a:endParaRPr lang="en-US" dirty="0"/>
          </a:p>
          <a:p>
            <a:r>
              <a:rPr lang="en-US" dirty="0" smtClean="0"/>
              <a:t>CLANG/C2 is read only and 3 lines of change.</a:t>
            </a:r>
          </a:p>
          <a:p>
            <a:endParaRPr lang="en-US" dirty="0" smtClean="0"/>
          </a:p>
          <a:p>
            <a:r>
              <a:rPr lang="en-US" sz="3200" dirty="0" smtClean="0"/>
              <a:t>Zero changes will be proposed for CLANG/LLVM unique to C2.dll</a:t>
            </a:r>
            <a:endParaRPr lang="en-US" sz="3200" dirty="0"/>
          </a:p>
        </p:txBody>
      </p:sp>
    </p:spTree>
    <p:extLst>
      <p:ext uri="{BB962C8B-B14F-4D97-AF65-F5344CB8AC3E}">
        <p14:creationId xmlns:p14="http://schemas.microsoft.com/office/powerpoint/2010/main" val="2204536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Universal cross platform </a:t>
            </a:r>
            <a:endParaRPr lang="en-US" dirty="0"/>
          </a:p>
        </p:txBody>
      </p:sp>
      <p:sp>
        <p:nvSpPr>
          <p:cNvPr id="3" name="Text Placeholder 2"/>
          <p:cNvSpPr>
            <a:spLocks noGrp="1"/>
          </p:cNvSpPr>
          <p:nvPr>
            <p:ph type="body" sz="quarter" idx="10"/>
          </p:nvPr>
        </p:nvSpPr>
        <p:spPr>
          <a:xfrm>
            <a:off x="274638" y="1211263"/>
            <a:ext cx="11887200" cy="5484812"/>
          </a:xfrm>
        </p:spPr>
        <p:txBody>
          <a:bodyPr/>
          <a:lstStyle/>
          <a:p>
            <a:endParaRPr lang="en-US" dirty="0" smtClean="0"/>
          </a:p>
          <a:p>
            <a:endParaRPr lang="en-US" dirty="0"/>
          </a:p>
          <a:p>
            <a:endParaRPr lang="en-US" dirty="0" smtClean="0"/>
          </a:p>
          <a:p>
            <a:r>
              <a:rPr lang="en-US" dirty="0" smtClean="0"/>
              <a:t>		#</a:t>
            </a:r>
            <a:r>
              <a:rPr lang="en-US" dirty="0" err="1" smtClean="0"/>
              <a:t>ifdef</a:t>
            </a:r>
            <a:r>
              <a:rPr lang="en-US" dirty="0" smtClean="0"/>
              <a:t> (</a:t>
            </a:r>
            <a:r>
              <a:rPr lang="en-US" dirty="0" err="1" smtClean="0"/>
              <a:t>specific_compiler_implementation</a:t>
            </a:r>
            <a:r>
              <a:rPr lang="en-US" dirty="0" smtClean="0"/>
              <a:t>)</a:t>
            </a:r>
            <a:endParaRPr lang="en-US" dirty="0"/>
          </a:p>
        </p:txBody>
      </p:sp>
    </p:spTree>
    <p:extLst>
      <p:ext uri="{BB962C8B-B14F-4D97-AF65-F5344CB8AC3E}">
        <p14:creationId xmlns:p14="http://schemas.microsoft.com/office/powerpoint/2010/main" val="352937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5218" y="296862"/>
            <a:ext cx="9845539" cy="6629400"/>
          </a:xfrm>
          <a:prstGeom prst="rect">
            <a:avLst/>
          </a:prstGeom>
        </p:spPr>
      </p:pic>
    </p:spTree>
    <p:extLst>
      <p:ext uri="{BB962C8B-B14F-4D97-AF65-F5344CB8AC3E}">
        <p14:creationId xmlns:p14="http://schemas.microsoft.com/office/powerpoint/2010/main" val="29868628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ifdef</a:t>
            </a:r>
            <a:r>
              <a:rPr lang="en-US" dirty="0" smtClean="0"/>
              <a:t> – Deal with “implementations”</a:t>
            </a:r>
            <a:endParaRPr lang="en-US" dirty="0"/>
          </a:p>
        </p:txBody>
      </p:sp>
      <p:sp>
        <p:nvSpPr>
          <p:cNvPr id="3" name="Text Placeholder 2"/>
          <p:cNvSpPr>
            <a:spLocks noGrp="1"/>
          </p:cNvSpPr>
          <p:nvPr>
            <p:ph type="body" sz="quarter" idx="10"/>
          </p:nvPr>
        </p:nvSpPr>
        <p:spPr>
          <a:xfrm>
            <a:off x="1646237" y="1211263"/>
            <a:ext cx="11887200" cy="5484812"/>
          </a:xfrm>
        </p:spPr>
        <p:txBody>
          <a:bodyPr/>
          <a:lstStyle/>
          <a:p>
            <a:endParaRPr lang="en-US" dirty="0" smtClean="0"/>
          </a:p>
          <a:p>
            <a:r>
              <a:rPr lang="en-US" dirty="0" smtClean="0"/>
              <a:t>	Missing C++ standards conformance</a:t>
            </a:r>
          </a:p>
          <a:p>
            <a:endParaRPr lang="en-US" dirty="0"/>
          </a:p>
          <a:p>
            <a:r>
              <a:rPr lang="en-US" dirty="0" smtClean="0"/>
              <a:t>	Errors and warning</a:t>
            </a:r>
          </a:p>
          <a:p>
            <a:endParaRPr lang="en-US" dirty="0"/>
          </a:p>
          <a:p>
            <a:r>
              <a:rPr lang="en-US" dirty="0" smtClean="0"/>
              <a:t>	Bugs</a:t>
            </a:r>
          </a:p>
          <a:p>
            <a:endParaRPr lang="en-US" dirty="0"/>
          </a:p>
          <a:p>
            <a:r>
              <a:rPr lang="en-US" dirty="0" smtClean="0"/>
              <a:t>       Libraries</a:t>
            </a:r>
          </a:p>
          <a:p>
            <a:endParaRPr lang="en-US" dirty="0"/>
          </a:p>
        </p:txBody>
      </p:sp>
    </p:spTree>
    <p:extLst>
      <p:ext uri="{BB962C8B-B14F-4D97-AF65-F5344CB8AC3E}">
        <p14:creationId xmlns:p14="http://schemas.microsoft.com/office/powerpoint/2010/main" val="41377923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Now Compiles - #</a:t>
            </a:r>
            <a:r>
              <a:rPr lang="en-US" dirty="0" err="1" smtClean="0"/>
              <a:t>ifdef</a:t>
            </a:r>
            <a:r>
              <a:rPr lang="en-US" dirty="0" smtClean="0"/>
              <a:t> (conformance) </a:t>
            </a:r>
            <a:endParaRPr lang="en-US" dirty="0"/>
          </a:p>
        </p:txBody>
      </p:sp>
      <p:sp>
        <p:nvSpPr>
          <p:cNvPr id="5" name="Text Placeholder 4"/>
          <p:cNvSpPr>
            <a:spLocks noGrp="1"/>
          </p:cNvSpPr>
          <p:nvPr>
            <p:ph type="body" sz="quarter" idx="10"/>
          </p:nvPr>
        </p:nvSpPr>
        <p:spPr>
          <a:xfrm>
            <a:off x="2789237" y="906462"/>
            <a:ext cx="11887200" cy="5791200"/>
          </a:xfrm>
        </p:spPr>
        <p:txBody>
          <a:bodyPr/>
          <a:lstStyle/>
          <a:p>
            <a:r>
              <a:rPr lang="en-US" dirty="0"/>
              <a:t> </a:t>
            </a:r>
          </a:p>
        </p:txBody>
      </p:sp>
      <p:graphicFrame>
        <p:nvGraphicFramePr>
          <p:cNvPr id="2" name="Table 1"/>
          <p:cNvGraphicFramePr>
            <a:graphicFrameLocks noGrp="1"/>
          </p:cNvGraphicFramePr>
          <p:nvPr>
            <p:extLst>
              <p:ext uri="{D42A27DB-BD31-4B8C-83A1-F6EECF244321}">
                <p14:modId xmlns:p14="http://schemas.microsoft.com/office/powerpoint/2010/main" val="900896142"/>
              </p:ext>
            </p:extLst>
          </p:nvPr>
        </p:nvGraphicFramePr>
        <p:xfrm>
          <a:off x="579437" y="1973262"/>
          <a:ext cx="11201400" cy="393192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802152167"/>
                    </a:ext>
                  </a:extLst>
                </a:gridCol>
                <a:gridCol w="4808275">
                  <a:extLst>
                    <a:ext uri="{9D8B030D-6E8A-4147-A177-3AD203B41FA5}">
                      <a16:colId xmlns:a16="http://schemas.microsoft.com/office/drawing/2014/main" val="777455723"/>
                    </a:ext>
                  </a:extLst>
                </a:gridCol>
                <a:gridCol w="2659325">
                  <a:extLst>
                    <a:ext uri="{9D8B030D-6E8A-4147-A177-3AD203B41FA5}">
                      <a16:colId xmlns:a16="http://schemas.microsoft.com/office/drawing/2014/main" val="4102015153"/>
                    </a:ext>
                  </a:extLst>
                </a:gridCol>
              </a:tblGrid>
              <a:tr h="370840">
                <a:tc>
                  <a:txBody>
                    <a:bodyPr/>
                    <a:lstStyle/>
                    <a:p>
                      <a:pPr lvl="0"/>
                      <a:r>
                        <a:rPr lang="en-US" u="sng" dirty="0" smtClean="0"/>
                        <a:t>Variable Templates</a:t>
                      </a:r>
                    </a:p>
                    <a:p>
                      <a:pPr lvl="0"/>
                      <a:endParaRPr lang="en-US" u="sng" dirty="0" smtClean="0"/>
                    </a:p>
                    <a:p>
                      <a:pPr lvl="0"/>
                      <a:endParaRPr lang="en-US" u="sng" dirty="0" smtClean="0"/>
                    </a:p>
                    <a:p>
                      <a:pPr lvl="0"/>
                      <a:endParaRPr lang="en-US" u="sng" dirty="0" smtClean="0"/>
                    </a:p>
                    <a:p>
                      <a:endParaRPr lang="en-US" sz="1800" dirty="0" smtClean="0">
                        <a:latin typeface="Consolas" panose="020B0609020204030204" pitchFamily="49" charset="0"/>
                        <a:cs typeface="Consolas" panose="020B0609020204030204" pitchFamily="49" charset="0"/>
                      </a:endParaRPr>
                    </a:p>
                    <a:p>
                      <a:r>
                        <a:rPr lang="en-US" sz="1800" dirty="0" err="1" smtClean="0">
                          <a:latin typeface="Consolas" panose="020B0609020204030204" pitchFamily="49" charset="0"/>
                          <a:cs typeface="Consolas" panose="020B0609020204030204" pitchFamily="49" charset="0"/>
                        </a:rPr>
                        <a:t>struct</a:t>
                      </a:r>
                      <a:r>
                        <a:rPr lang="en-US" sz="1800" dirty="0" smtClean="0">
                          <a:latin typeface="Consolas" panose="020B0609020204030204" pitchFamily="49" charset="0"/>
                          <a:cs typeface="Consolas" panose="020B0609020204030204" pitchFamily="49" charset="0"/>
                        </a:rPr>
                        <a:t> limits </a:t>
                      </a:r>
                    </a:p>
                    <a:p>
                      <a:r>
                        <a:rPr lang="en-US" sz="1800" dirty="0" smtClean="0">
                          <a:latin typeface="Consolas" panose="020B0609020204030204" pitchFamily="49" charset="0"/>
                          <a:cs typeface="Consolas" panose="020B0609020204030204" pitchFamily="49" charset="0"/>
                        </a:rPr>
                        <a:t>{ </a:t>
                      </a:r>
                    </a:p>
                    <a:p>
                      <a:r>
                        <a:rPr lang="en-US" sz="1800" dirty="0" smtClean="0">
                          <a:latin typeface="Consolas" panose="020B0609020204030204" pitchFamily="49" charset="0"/>
                          <a:cs typeface="Consolas" panose="020B0609020204030204" pitchFamily="49" charset="0"/>
                        </a:rPr>
                        <a:t>       template&lt;</a:t>
                      </a:r>
                      <a:r>
                        <a:rPr lang="en-US" sz="1800" dirty="0" err="1" smtClean="0">
                          <a:latin typeface="Consolas" panose="020B0609020204030204" pitchFamily="49" charset="0"/>
                          <a:cs typeface="Consolas" panose="020B0609020204030204" pitchFamily="49" charset="0"/>
                        </a:rPr>
                        <a:t>typename</a:t>
                      </a:r>
                      <a:r>
                        <a:rPr lang="en-US" sz="1800" dirty="0" smtClean="0">
                          <a:latin typeface="Consolas" panose="020B0609020204030204" pitchFamily="49" charset="0"/>
                          <a:cs typeface="Consolas" panose="020B0609020204030204" pitchFamily="49" charset="0"/>
                        </a:rPr>
                        <a:t> T&gt; </a:t>
                      </a:r>
                    </a:p>
                    <a:p>
                      <a:r>
                        <a:rPr lang="en-US" sz="1800" dirty="0" smtClean="0">
                          <a:latin typeface="Consolas" panose="020B0609020204030204" pitchFamily="49" charset="0"/>
                          <a:cs typeface="Consolas" panose="020B0609020204030204" pitchFamily="49" charset="0"/>
                        </a:rPr>
                        <a:t>       static </a:t>
                      </a:r>
                      <a:r>
                        <a:rPr lang="en-US" sz="1800" dirty="0" err="1" smtClean="0">
                          <a:latin typeface="Consolas" panose="020B0609020204030204" pitchFamily="49" charset="0"/>
                          <a:cs typeface="Consolas" panose="020B0609020204030204" pitchFamily="49" charset="0"/>
                        </a:rPr>
                        <a:t>const</a:t>
                      </a:r>
                      <a:r>
                        <a:rPr lang="en-US" sz="1800" dirty="0" smtClean="0">
                          <a:latin typeface="Consolas" panose="020B0609020204030204" pitchFamily="49" charset="0"/>
                          <a:cs typeface="Consolas" panose="020B0609020204030204" pitchFamily="49" charset="0"/>
                        </a:rPr>
                        <a:t> T min; </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template&lt;</a:t>
                      </a:r>
                      <a:r>
                        <a:rPr lang="en-US" sz="1800" dirty="0" err="1" smtClean="0">
                          <a:latin typeface="Consolas" panose="020B0609020204030204" pitchFamily="49" charset="0"/>
                          <a:cs typeface="Consolas" panose="020B0609020204030204" pitchFamily="49" charset="0"/>
                        </a:rPr>
                        <a:t>typename</a:t>
                      </a:r>
                      <a:r>
                        <a:rPr lang="en-US" sz="1800" dirty="0" smtClean="0">
                          <a:latin typeface="Consolas" panose="020B0609020204030204" pitchFamily="49" charset="0"/>
                          <a:cs typeface="Consolas" panose="020B0609020204030204" pitchFamily="49" charset="0"/>
                        </a:rPr>
                        <a:t> T&gt; </a:t>
                      </a:r>
                    </a:p>
                    <a:p>
                      <a:r>
                        <a:rPr lang="en-US" sz="1800" dirty="0" err="1" smtClean="0">
                          <a:latin typeface="Consolas" panose="020B0609020204030204" pitchFamily="49" charset="0"/>
                          <a:cs typeface="Consolas" panose="020B0609020204030204" pitchFamily="49" charset="0"/>
                        </a:rPr>
                        <a:t>const</a:t>
                      </a:r>
                      <a:r>
                        <a:rPr lang="en-US" sz="1800" dirty="0" smtClean="0">
                          <a:latin typeface="Consolas" panose="020B0609020204030204" pitchFamily="49" charset="0"/>
                          <a:cs typeface="Consolas" panose="020B0609020204030204" pitchFamily="49" charset="0"/>
                        </a:rPr>
                        <a:t> T limits::min = { };</a:t>
                      </a:r>
                    </a:p>
                    <a:p>
                      <a:r>
                        <a:rPr lang="en-US" dirty="0" smtClean="0"/>
                        <a:t> </a:t>
                      </a:r>
                      <a:endParaRPr lang="en-US" dirty="0"/>
                    </a:p>
                  </a:txBody>
                  <a:tcPr>
                    <a:noFill/>
                  </a:tcPr>
                </a:tc>
                <a:tc>
                  <a:txBody>
                    <a:bodyPr/>
                    <a:lstStyle/>
                    <a:p>
                      <a:pPr lvl="0"/>
                      <a:r>
                        <a:rPr lang="en-US" sz="1800" b="1" u="sng" kern="1200" dirty="0" smtClean="0">
                          <a:solidFill>
                            <a:schemeClr val="lt1"/>
                          </a:solidFill>
                          <a:effectLst/>
                          <a:latin typeface="+mn-lt"/>
                          <a:ea typeface="+mn-ea"/>
                          <a:cs typeface="+mn-cs"/>
                        </a:rPr>
                        <a:t>Non Static Data Member Initializations for aggregates</a:t>
                      </a:r>
                    </a:p>
                    <a:p>
                      <a:pPr lvl="0"/>
                      <a:endParaRPr lang="en-US" sz="1800" b="1" kern="1200" dirty="0" smtClean="0">
                        <a:solidFill>
                          <a:schemeClr val="lt1"/>
                        </a:solidFill>
                        <a:effectLst/>
                        <a:latin typeface="+mn-lt"/>
                        <a:ea typeface="+mn-ea"/>
                        <a:cs typeface="+mn-cs"/>
                      </a:endParaRPr>
                    </a:p>
                    <a:p>
                      <a:pPr lvl="0"/>
                      <a:endParaRPr lang="en-US" sz="1800" b="1" kern="1200" dirty="0" smtClean="0">
                        <a:solidFill>
                          <a:schemeClr val="lt1"/>
                        </a:solidFill>
                        <a:effectLst/>
                        <a:latin typeface="+mn-lt"/>
                        <a:ea typeface="+mn-ea"/>
                        <a:cs typeface="+mn-cs"/>
                      </a:endParaRPr>
                    </a:p>
                    <a:p>
                      <a:endParaRPr lang="en-US" sz="1800" b="1" kern="1200" dirty="0" smtClean="0">
                        <a:solidFill>
                          <a:schemeClr val="lt1"/>
                        </a:solidFill>
                        <a:effectLst/>
                        <a:latin typeface="+mn-lt"/>
                        <a:ea typeface="+mn-ea"/>
                        <a:cs typeface="+mn-cs"/>
                      </a:endParaRPr>
                    </a:p>
                    <a:p>
                      <a:r>
                        <a:rPr lang="en-US" sz="1800" b="1" kern="1200" dirty="0" err="1" smtClean="0">
                          <a:solidFill>
                            <a:schemeClr val="lt1"/>
                          </a:solidFill>
                          <a:effectLst/>
                          <a:latin typeface="+mn-lt"/>
                          <a:ea typeface="+mn-ea"/>
                          <a:cs typeface="+mn-cs"/>
                        </a:rPr>
                        <a:t>struct</a:t>
                      </a:r>
                      <a:r>
                        <a:rPr lang="en-US" sz="1800" b="1" kern="1200" dirty="0" smtClean="0">
                          <a:solidFill>
                            <a:schemeClr val="lt1"/>
                          </a:solidFill>
                          <a:effectLst/>
                          <a:latin typeface="+mn-lt"/>
                          <a:ea typeface="+mn-ea"/>
                          <a:cs typeface="+mn-cs"/>
                        </a:rPr>
                        <a:t> S </a:t>
                      </a:r>
                    </a:p>
                    <a:p>
                      <a:r>
                        <a:rPr lang="en-US" sz="1800" b="1" kern="1200" dirty="0" smtClean="0">
                          <a:solidFill>
                            <a:schemeClr val="lt1"/>
                          </a:solidFill>
                          <a:effectLst/>
                          <a:latin typeface="+mn-lt"/>
                          <a:ea typeface="+mn-ea"/>
                          <a:cs typeface="+mn-cs"/>
                        </a:rPr>
                        <a:t>{ </a:t>
                      </a:r>
                    </a:p>
                    <a:p>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int</a:t>
                      </a:r>
                      <a:r>
                        <a:rPr lang="en-US" sz="1800" b="1" kern="1200" dirty="0" smtClean="0">
                          <a:solidFill>
                            <a:schemeClr val="lt1"/>
                          </a:solidFill>
                          <a:effectLst/>
                          <a:latin typeface="+mn-lt"/>
                          <a:ea typeface="+mn-ea"/>
                          <a:cs typeface="+mn-cs"/>
                        </a:rPr>
                        <a:t> a; </a:t>
                      </a:r>
                      <a:r>
                        <a:rPr lang="en-US" sz="1800" b="1" kern="1200" dirty="0" err="1" smtClean="0">
                          <a:solidFill>
                            <a:schemeClr val="lt1"/>
                          </a:solidFill>
                          <a:effectLst/>
                          <a:latin typeface="+mn-lt"/>
                          <a:ea typeface="+mn-ea"/>
                          <a:cs typeface="+mn-cs"/>
                        </a:rPr>
                        <a:t>const</a:t>
                      </a:r>
                      <a:r>
                        <a:rPr lang="en-US" sz="1800" b="1" kern="1200" dirty="0" smtClean="0">
                          <a:solidFill>
                            <a:schemeClr val="lt1"/>
                          </a:solidFill>
                          <a:effectLst/>
                          <a:latin typeface="+mn-lt"/>
                          <a:ea typeface="+mn-ea"/>
                          <a:cs typeface="+mn-cs"/>
                        </a:rPr>
                        <a:t> char* b; </a:t>
                      </a:r>
                      <a:r>
                        <a:rPr lang="en-US" sz="1800" b="1" kern="1200" dirty="0" err="1" smtClean="0">
                          <a:solidFill>
                            <a:schemeClr val="lt1"/>
                          </a:solidFill>
                          <a:effectLst/>
                          <a:latin typeface="+mn-lt"/>
                          <a:ea typeface="+mn-ea"/>
                          <a:cs typeface="+mn-cs"/>
                        </a:rPr>
                        <a:t>int</a:t>
                      </a:r>
                      <a:r>
                        <a:rPr lang="en-US" sz="1800" b="1" kern="1200" dirty="0" smtClean="0">
                          <a:solidFill>
                            <a:schemeClr val="lt1"/>
                          </a:solidFill>
                          <a:effectLst/>
                          <a:latin typeface="+mn-lt"/>
                          <a:ea typeface="+mn-ea"/>
                          <a:cs typeface="+mn-cs"/>
                        </a:rPr>
                        <a:t> c; </a:t>
                      </a:r>
                      <a:r>
                        <a:rPr lang="en-US" sz="1800" b="1" kern="1200" dirty="0" err="1" smtClean="0">
                          <a:solidFill>
                            <a:schemeClr val="lt1"/>
                          </a:solidFill>
                          <a:effectLst/>
                          <a:latin typeface="+mn-lt"/>
                          <a:ea typeface="+mn-ea"/>
                          <a:cs typeface="+mn-cs"/>
                        </a:rPr>
                        <a:t>int</a:t>
                      </a:r>
                      <a:r>
                        <a:rPr lang="en-US" sz="1800" b="1" kern="1200" dirty="0" smtClean="0">
                          <a:solidFill>
                            <a:schemeClr val="lt1"/>
                          </a:solidFill>
                          <a:effectLst/>
                          <a:latin typeface="+mn-lt"/>
                          <a:ea typeface="+mn-ea"/>
                          <a:cs typeface="+mn-cs"/>
                        </a:rPr>
                        <a:t> d = 0; </a:t>
                      </a:r>
                    </a:p>
                    <a:p>
                      <a:r>
                        <a:rPr lang="en-US" sz="1800" b="1" kern="1200" dirty="0" smtClean="0">
                          <a:solidFill>
                            <a:schemeClr val="lt1"/>
                          </a:solidFill>
                          <a:effectLst/>
                          <a:latin typeface="+mn-lt"/>
                          <a:ea typeface="+mn-ea"/>
                          <a:cs typeface="+mn-cs"/>
                        </a:rPr>
                        <a:t>};</a:t>
                      </a:r>
                    </a:p>
                    <a:p>
                      <a:r>
                        <a:rPr lang="en-US" sz="1800" b="1" kern="1200" dirty="0" smtClean="0">
                          <a:solidFill>
                            <a:schemeClr val="lt1"/>
                          </a:solidFill>
                          <a:effectLst/>
                          <a:latin typeface="+mn-lt"/>
                          <a:ea typeface="+mn-ea"/>
                          <a:cs typeface="+mn-cs"/>
                        </a:rPr>
                        <a:t>S </a:t>
                      </a:r>
                      <a:r>
                        <a:rPr lang="en-US" sz="1800" b="1" kern="1200" dirty="0" err="1" smtClean="0">
                          <a:solidFill>
                            <a:schemeClr val="lt1"/>
                          </a:solidFill>
                          <a:effectLst/>
                          <a:latin typeface="+mn-lt"/>
                          <a:ea typeface="+mn-ea"/>
                          <a:cs typeface="+mn-cs"/>
                        </a:rPr>
                        <a:t>ss</a:t>
                      </a:r>
                      <a:r>
                        <a:rPr lang="en-US" sz="1800" b="1" kern="1200" dirty="0" smtClean="0">
                          <a:solidFill>
                            <a:schemeClr val="lt1"/>
                          </a:solidFill>
                          <a:effectLst/>
                          <a:latin typeface="+mn-lt"/>
                          <a:ea typeface="+mn-ea"/>
                          <a:cs typeface="+mn-cs"/>
                        </a:rPr>
                        <a:t> = { 1, "</a:t>
                      </a:r>
                      <a:r>
                        <a:rPr lang="en-US" sz="1800" b="1" kern="1200" dirty="0" err="1" smtClean="0">
                          <a:solidFill>
                            <a:schemeClr val="lt1"/>
                          </a:solidFill>
                          <a:effectLst/>
                          <a:latin typeface="+mn-lt"/>
                          <a:ea typeface="+mn-ea"/>
                          <a:cs typeface="+mn-cs"/>
                        </a:rPr>
                        <a:t>asdf</a:t>
                      </a:r>
                      <a:r>
                        <a:rPr lang="en-US" sz="1800" b="1" kern="1200" dirty="0" smtClean="0">
                          <a:solidFill>
                            <a:schemeClr val="lt1"/>
                          </a:solidFill>
                          <a:effectLst/>
                          <a:latin typeface="+mn-lt"/>
                          <a:ea typeface="+mn-ea"/>
                          <a:cs typeface="+mn-cs"/>
                        </a:rPr>
                        <a:t>" };</a:t>
                      </a:r>
                      <a:endParaRPr lang="en-US" sz="1800" b="1" kern="1200" dirty="0">
                        <a:solidFill>
                          <a:schemeClr val="lt1"/>
                        </a:solidFill>
                        <a:effectLst/>
                        <a:latin typeface="+mn-lt"/>
                        <a:ea typeface="+mn-ea"/>
                        <a:cs typeface="+mn-cs"/>
                      </a:endParaRPr>
                    </a:p>
                  </a:txBody>
                  <a:tcPr>
                    <a:noFill/>
                  </a:tcPr>
                </a:tc>
                <a:tc>
                  <a:txBody>
                    <a:bodyPr/>
                    <a:lstStyle/>
                    <a:p>
                      <a:pPr lvl="0"/>
                      <a:r>
                        <a:rPr lang="en-US" sz="1800" b="1" u="sng" kern="1200" dirty="0" smtClean="0">
                          <a:solidFill>
                            <a:schemeClr val="lt1"/>
                          </a:solidFill>
                          <a:effectLst/>
                          <a:latin typeface="+mn-lt"/>
                          <a:ea typeface="+mn-ea"/>
                          <a:cs typeface="+mn-cs"/>
                        </a:rPr>
                        <a:t>Nested namespace</a:t>
                      </a:r>
                    </a:p>
                    <a:p>
                      <a:endParaRPr lang="en-US" sz="1800" b="1" kern="1200" dirty="0" smtClean="0">
                        <a:solidFill>
                          <a:schemeClr val="lt1"/>
                        </a:solidFill>
                        <a:effectLst/>
                        <a:latin typeface="+mn-lt"/>
                        <a:ea typeface="+mn-ea"/>
                        <a:cs typeface="+mn-cs"/>
                      </a:endParaRPr>
                    </a:p>
                    <a:p>
                      <a:endParaRPr lang="en-US" sz="1800" b="1" kern="1200" dirty="0" smtClean="0">
                        <a:solidFill>
                          <a:schemeClr val="lt1"/>
                        </a:solidFill>
                        <a:effectLst/>
                        <a:latin typeface="+mn-lt"/>
                        <a:ea typeface="+mn-ea"/>
                        <a:cs typeface="+mn-cs"/>
                      </a:endParaRPr>
                    </a:p>
                    <a:p>
                      <a:endParaRPr lang="en-US" sz="1800" b="1" kern="1200" dirty="0" smtClean="0">
                        <a:solidFill>
                          <a:schemeClr val="lt1"/>
                        </a:solidFill>
                        <a:effectLst/>
                        <a:latin typeface="+mn-lt"/>
                        <a:ea typeface="+mn-ea"/>
                        <a:cs typeface="+mn-cs"/>
                      </a:endParaRPr>
                    </a:p>
                    <a:p>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namespace A::B::C {</a:t>
                      </a:r>
                    </a:p>
                    <a:p>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          //…</a:t>
                      </a:r>
                    </a:p>
                    <a:p>
                      <a:r>
                        <a:rPr lang="en-US" sz="1800" b="1" kern="1200" dirty="0" smtClean="0">
                          <a:solidFill>
                            <a:schemeClr val="lt1"/>
                          </a:solidFill>
                          <a:effectLst/>
                          <a:latin typeface="+mn-lt"/>
                          <a:ea typeface="+mn-ea"/>
                          <a:cs typeface="+mn-cs"/>
                        </a:rPr>
                        <a:t>}</a:t>
                      </a:r>
                    </a:p>
                    <a:p>
                      <a:endParaRPr lang="en-US" dirty="0"/>
                    </a:p>
                  </a:txBody>
                  <a:tcPr>
                    <a:noFill/>
                  </a:tcPr>
                </a:tc>
                <a:extLst>
                  <a:ext uri="{0D108BD9-81ED-4DB2-BD59-A6C34878D82A}">
                    <a16:rowId xmlns:a16="http://schemas.microsoft.com/office/drawing/2014/main" val="3051546682"/>
                  </a:ext>
                </a:extLst>
              </a:tr>
            </a:tbl>
          </a:graphicData>
        </a:graphic>
      </p:graphicFrame>
    </p:spTree>
    <p:extLst>
      <p:ext uri="{BB962C8B-B14F-4D97-AF65-F5344CB8AC3E}">
        <p14:creationId xmlns:p14="http://schemas.microsoft.com/office/powerpoint/2010/main" val="41419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Goes away </a:t>
            </a:r>
            <a:endParaRPr lang="en-US" dirty="0"/>
          </a:p>
        </p:txBody>
      </p:sp>
      <p:sp>
        <p:nvSpPr>
          <p:cNvPr id="5" name="Text Placeholder 4"/>
          <p:cNvSpPr>
            <a:spLocks noGrp="1"/>
          </p:cNvSpPr>
          <p:nvPr>
            <p:ph type="body" sz="quarter" idx="10"/>
          </p:nvPr>
        </p:nvSpPr>
        <p:spPr/>
        <p:txBody>
          <a:bodyPr/>
          <a:lstStyle/>
          <a:p>
            <a:endParaRPr lang="en-US" dirty="0" smtClean="0"/>
          </a:p>
          <a:p>
            <a:r>
              <a:rPr lang="en-US" sz="3200" dirty="0" smtClean="0"/>
              <a:t>//</a:t>
            </a:r>
            <a:r>
              <a:rPr lang="en-US" sz="3200" dirty="0"/>
              <a:t>do not warn for library files</a:t>
            </a:r>
          </a:p>
          <a:p>
            <a:r>
              <a:rPr lang="en-US" sz="3200" dirty="0">
                <a:solidFill>
                  <a:srgbClr val="FFC000"/>
                </a:solidFill>
              </a:rPr>
              <a:t>#ifndef _</a:t>
            </a:r>
            <a:r>
              <a:rPr lang="en-US" sz="3200" dirty="0" smtClean="0">
                <a:solidFill>
                  <a:srgbClr val="FFC000"/>
                </a:solidFill>
              </a:rPr>
              <a:t>MSC_VER</a:t>
            </a:r>
          </a:p>
          <a:p>
            <a:endParaRPr lang="en-US" sz="3200" dirty="0">
              <a:solidFill>
                <a:srgbClr val="FFC000"/>
              </a:solidFill>
            </a:endParaRPr>
          </a:p>
          <a:p>
            <a:r>
              <a:rPr lang="en-US" sz="3200" dirty="0"/>
              <a:t>#pragma GCC diagnostic push</a:t>
            </a:r>
          </a:p>
          <a:p>
            <a:r>
              <a:rPr lang="en-US" sz="3200" dirty="0"/>
              <a:t>#pragma GCC diagnostic ignored "-</a:t>
            </a:r>
            <a:r>
              <a:rPr lang="en-US" sz="3200" dirty="0" smtClean="0"/>
              <a:t>Wall“</a:t>
            </a:r>
          </a:p>
          <a:p>
            <a:endParaRPr lang="en-US" sz="3200" dirty="0"/>
          </a:p>
          <a:p>
            <a:r>
              <a:rPr lang="en-US" sz="3200" dirty="0"/>
              <a:t>#endif</a:t>
            </a:r>
          </a:p>
          <a:p>
            <a:r>
              <a:rPr lang="en-US" dirty="0"/>
              <a:t> </a:t>
            </a:r>
          </a:p>
        </p:txBody>
      </p:sp>
    </p:spTree>
    <p:extLst>
      <p:ext uri="{BB962C8B-B14F-4D97-AF65-F5344CB8AC3E}">
        <p14:creationId xmlns:p14="http://schemas.microsoft.com/office/powerpoint/2010/main" val="12346606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Goes away </a:t>
            </a:r>
            <a:endParaRPr lang="en-US" dirty="0"/>
          </a:p>
        </p:txBody>
      </p:sp>
      <p:sp>
        <p:nvSpPr>
          <p:cNvPr id="3" name="Text Placeholder 2"/>
          <p:cNvSpPr>
            <a:spLocks noGrp="1"/>
          </p:cNvSpPr>
          <p:nvPr>
            <p:ph type="body" sz="quarter" idx="10"/>
          </p:nvPr>
        </p:nvSpPr>
        <p:spPr>
          <a:xfrm>
            <a:off x="274658" y="2278062"/>
            <a:ext cx="11887200" cy="5484812"/>
          </a:xfrm>
        </p:spPr>
        <p:txBody>
          <a:bodyPr/>
          <a:lstStyle/>
          <a:p>
            <a:r>
              <a:rPr lang="en-US" sz="2000" b="1" dirty="0">
                <a:solidFill>
                  <a:srgbClr val="FFC000"/>
                </a:solidFill>
                <a:latin typeface="+mn-lt"/>
                <a:cs typeface="Consolas" panose="020B0609020204030204" pitchFamily="49" charset="0"/>
              </a:rPr>
              <a:t>#</a:t>
            </a:r>
            <a:r>
              <a:rPr lang="en-US" sz="2000" b="1" dirty="0" err="1">
                <a:solidFill>
                  <a:srgbClr val="FFC000"/>
                </a:solidFill>
                <a:latin typeface="+mn-lt"/>
                <a:cs typeface="Consolas" panose="020B0609020204030204" pitchFamily="49" charset="0"/>
              </a:rPr>
              <a:t>ifdef</a:t>
            </a:r>
            <a:r>
              <a:rPr lang="en-US" sz="2000" b="1" dirty="0">
                <a:solidFill>
                  <a:srgbClr val="FFC000"/>
                </a:solidFill>
                <a:latin typeface="+mn-lt"/>
                <a:cs typeface="Consolas" panose="020B0609020204030204" pitchFamily="49" charset="0"/>
              </a:rPr>
              <a:t> _MSC_VER</a:t>
            </a:r>
          </a:p>
          <a:p>
            <a:r>
              <a:rPr lang="en-US" sz="2000" b="1" dirty="0">
                <a:latin typeface="+mn-lt"/>
                <a:cs typeface="Consolas" panose="020B0609020204030204" pitchFamily="49" charset="0"/>
              </a:rPr>
              <a:t>#pragma warning( disable : 4127 ) // warning C4127: conditional expression is constant</a:t>
            </a:r>
          </a:p>
          <a:p>
            <a:r>
              <a:rPr lang="en-US" sz="2000" b="1" dirty="0">
                <a:latin typeface="+mn-lt"/>
                <a:cs typeface="Consolas" panose="020B0609020204030204" pitchFamily="49" charset="0"/>
              </a:rPr>
              <a:t>#</a:t>
            </a:r>
            <a:r>
              <a:rPr lang="en-US" sz="2000" b="1" dirty="0" err="1">
                <a:latin typeface="+mn-lt"/>
                <a:cs typeface="Consolas" panose="020B0609020204030204" pitchFamily="49" charset="0"/>
              </a:rPr>
              <a:t>endif</a:t>
            </a:r>
            <a:endParaRPr lang="en-US" sz="2000" b="1" dirty="0">
              <a:latin typeface="+mn-lt"/>
              <a:cs typeface="Consolas" panose="020B0609020204030204" pitchFamily="49" charset="0"/>
            </a:endParaRPr>
          </a:p>
          <a:p>
            <a:r>
              <a:rPr lang="en-US" sz="2000" b="1" dirty="0">
                <a:latin typeface="+mn-lt"/>
                <a:cs typeface="Consolas" panose="020B0609020204030204" pitchFamily="49" charset="0"/>
              </a:rPr>
              <a:t>                     while ( true )    // This loop traverses the tree to find a spot for insertion</a:t>
            </a:r>
          </a:p>
        </p:txBody>
      </p:sp>
    </p:spTree>
    <p:extLst>
      <p:ext uri="{BB962C8B-B14F-4D97-AF65-F5344CB8AC3E}">
        <p14:creationId xmlns:p14="http://schemas.microsoft.com/office/powerpoint/2010/main" val="36047730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Goes away </a:t>
            </a:r>
            <a:endParaRPr lang="en-US" dirty="0"/>
          </a:p>
        </p:txBody>
      </p:sp>
      <p:sp>
        <p:nvSpPr>
          <p:cNvPr id="3" name="Text Placeholder 2"/>
          <p:cNvSpPr>
            <a:spLocks noGrp="1"/>
          </p:cNvSpPr>
          <p:nvPr>
            <p:ph type="body" sz="quarter" idx="10"/>
          </p:nvPr>
        </p:nvSpPr>
        <p:spPr/>
        <p:txBody>
          <a:bodyPr/>
          <a:lstStyle/>
          <a:p>
            <a:r>
              <a:rPr lang="en-US" sz="3200" dirty="0">
                <a:solidFill>
                  <a:srgbClr val="FFC000"/>
                </a:solidFill>
              </a:rPr>
              <a:t>#</a:t>
            </a:r>
            <a:r>
              <a:rPr lang="en-US" sz="3200" dirty="0" err="1">
                <a:solidFill>
                  <a:srgbClr val="FFC000"/>
                </a:solidFill>
              </a:rPr>
              <a:t>ifdef</a:t>
            </a:r>
            <a:r>
              <a:rPr lang="en-US" sz="3200" dirty="0">
                <a:solidFill>
                  <a:srgbClr val="FFC000"/>
                </a:solidFill>
              </a:rPr>
              <a:t> _MSC_VER</a:t>
            </a:r>
          </a:p>
          <a:p>
            <a:r>
              <a:rPr lang="en-US" sz="3200" dirty="0"/>
              <a:t>#pragma warning( push )</a:t>
            </a:r>
          </a:p>
          <a:p>
            <a:r>
              <a:rPr lang="en-US" sz="3200" dirty="0"/>
              <a:t>#</a:t>
            </a:r>
            <a:r>
              <a:rPr lang="en-US" sz="3200" dirty="0" err="1"/>
              <a:t>endif</a:t>
            </a:r>
            <a:endParaRPr lang="en-US" sz="3200" dirty="0"/>
          </a:p>
          <a:p>
            <a:endParaRPr lang="en-US" sz="3200" dirty="0"/>
          </a:p>
          <a:p>
            <a:r>
              <a:rPr lang="en-US" sz="3200" dirty="0"/>
              <a:t>...</a:t>
            </a:r>
          </a:p>
          <a:p>
            <a:r>
              <a:rPr lang="en-US" sz="3200" dirty="0"/>
              <a:t> </a:t>
            </a:r>
          </a:p>
          <a:p>
            <a:r>
              <a:rPr lang="en-US" sz="3200" dirty="0">
                <a:solidFill>
                  <a:srgbClr val="FFC000"/>
                </a:solidFill>
              </a:rPr>
              <a:t>#</a:t>
            </a:r>
            <a:r>
              <a:rPr lang="en-US" sz="3200" dirty="0" err="1">
                <a:solidFill>
                  <a:srgbClr val="FFC000"/>
                </a:solidFill>
              </a:rPr>
              <a:t>ifdef</a:t>
            </a:r>
            <a:r>
              <a:rPr lang="en-US" sz="3200" dirty="0">
                <a:solidFill>
                  <a:srgbClr val="FFC000"/>
                </a:solidFill>
              </a:rPr>
              <a:t> _MSC_VER</a:t>
            </a:r>
          </a:p>
          <a:p>
            <a:r>
              <a:rPr lang="en-US" sz="3200" dirty="0"/>
              <a:t>#pragma warning( pop )</a:t>
            </a:r>
          </a:p>
          <a:p>
            <a:r>
              <a:rPr lang="en-US" sz="3200" dirty="0"/>
              <a:t>#</a:t>
            </a:r>
            <a:r>
              <a:rPr lang="en-US" sz="3200" dirty="0" err="1"/>
              <a:t>endif</a:t>
            </a:r>
            <a:endParaRPr lang="en-US" sz="3200" dirty="0"/>
          </a:p>
        </p:txBody>
      </p:sp>
    </p:spTree>
    <p:extLst>
      <p:ext uri="{BB962C8B-B14F-4D97-AF65-F5344CB8AC3E}">
        <p14:creationId xmlns:p14="http://schemas.microsoft.com/office/powerpoint/2010/main" val="24301721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Goes away – template bug work around</a:t>
            </a:r>
            <a:endParaRPr lang="en-US" dirty="0"/>
          </a:p>
        </p:txBody>
      </p:sp>
      <p:sp>
        <p:nvSpPr>
          <p:cNvPr id="3" name="Text Placeholder 2"/>
          <p:cNvSpPr>
            <a:spLocks noGrp="1"/>
          </p:cNvSpPr>
          <p:nvPr>
            <p:ph type="body" sz="quarter" idx="10"/>
          </p:nvPr>
        </p:nvSpPr>
        <p:spPr>
          <a:xfrm>
            <a:off x="137339" y="1211263"/>
            <a:ext cx="12161837" cy="5484812"/>
          </a:xfrm>
        </p:spPr>
        <p:txBody>
          <a:bodyPr/>
          <a:lstStyle/>
          <a:p>
            <a:r>
              <a:rPr lang="en-US" sz="1800" b="1" dirty="0">
                <a:latin typeface="Consolas" panose="020B0609020204030204" pitchFamily="49" charset="0"/>
                <a:cs typeface="Consolas" panose="020B0609020204030204" pitchFamily="49" charset="0"/>
              </a:rPr>
              <a:t>template &lt;</a:t>
            </a:r>
            <a:r>
              <a:rPr lang="en-US" sz="1800" b="1" dirty="0" err="1">
                <a:latin typeface="Consolas" panose="020B0609020204030204" pitchFamily="49" charset="0"/>
                <a:cs typeface="Consolas" panose="020B0609020204030204" pitchFamily="49" charset="0"/>
              </a:rPr>
              <a:t>typename</a:t>
            </a:r>
            <a:r>
              <a:rPr lang="en-US" sz="1800" b="1" dirty="0">
                <a:latin typeface="Consolas" panose="020B0609020204030204" pitchFamily="49" charset="0"/>
                <a:cs typeface="Consolas" panose="020B0609020204030204" pitchFamily="49" charset="0"/>
              </a:rPr>
              <a:t> T&gt; void print(T t) { </a:t>
            </a:r>
            <a:r>
              <a:rPr lang="en-US" sz="1800" b="1" dirty="0" err="1">
                <a:latin typeface="Consolas" panose="020B0609020204030204" pitchFamily="49" charset="0"/>
                <a:cs typeface="Consolas" panose="020B0609020204030204" pitchFamily="49" charset="0"/>
              </a:rPr>
              <a:t>cout</a:t>
            </a:r>
            <a:r>
              <a:rPr lang="en-US" sz="1800" b="1" dirty="0">
                <a:latin typeface="Consolas" panose="020B0609020204030204" pitchFamily="49" charset="0"/>
                <a:cs typeface="Consolas" panose="020B0609020204030204" pitchFamily="49" charset="0"/>
              </a:rPr>
              <a:t> &lt;&lt; "Unknown: " &lt;&lt; t &lt;&lt; </a:t>
            </a:r>
            <a:r>
              <a:rPr lang="en-US" sz="1800" b="1" dirty="0" err="1">
                <a:latin typeface="Consolas" panose="020B0609020204030204" pitchFamily="49" charset="0"/>
                <a:cs typeface="Consolas" panose="020B0609020204030204" pitchFamily="49" charset="0"/>
              </a:rPr>
              <a:t>endl</a:t>
            </a:r>
            <a:r>
              <a:rPr lang="en-US" sz="1800" b="1" dirty="0">
                <a:latin typeface="Consolas" panose="020B0609020204030204" pitchFamily="49" charset="0"/>
                <a:cs typeface="Consolas" panose="020B0609020204030204" pitchFamily="49" charset="0"/>
              </a:rPr>
              <a:t>; }</a:t>
            </a:r>
          </a:p>
          <a:p>
            <a:r>
              <a:rPr lang="en-US" sz="1800" b="1" dirty="0">
                <a:latin typeface="Consolas" panose="020B0609020204030204" pitchFamily="49" charset="0"/>
                <a:cs typeface="Consolas" panose="020B0609020204030204" pitchFamily="49" charset="0"/>
              </a:rPr>
              <a:t>void print(long </a:t>
            </a:r>
            <a:r>
              <a:rPr lang="en-US" sz="1800" b="1" dirty="0" err="1">
                <a:latin typeface="Consolas" panose="020B0609020204030204" pitchFamily="49" charset="0"/>
                <a:cs typeface="Consolas" panose="020B0609020204030204" pitchFamily="49" charset="0"/>
              </a:rPr>
              <a:t>long</a:t>
            </a:r>
            <a:r>
              <a:rPr lang="en-US" sz="1800" b="1" dirty="0">
                <a:latin typeface="Consolas" panose="020B0609020204030204" pitchFamily="49" charset="0"/>
                <a:cs typeface="Consolas" panose="020B0609020204030204" pitchFamily="49" charset="0"/>
              </a:rPr>
              <a:t> n) { </a:t>
            </a:r>
            <a:r>
              <a:rPr lang="en-US" sz="1800" b="1" dirty="0" err="1">
                <a:latin typeface="Consolas" panose="020B0609020204030204" pitchFamily="49" charset="0"/>
                <a:cs typeface="Consolas" panose="020B0609020204030204" pitchFamily="49" charset="0"/>
              </a:rPr>
              <a:t>cout</a:t>
            </a:r>
            <a:r>
              <a:rPr lang="en-US" sz="1800" b="1" dirty="0">
                <a:latin typeface="Consolas" panose="020B0609020204030204" pitchFamily="49" charset="0"/>
                <a:cs typeface="Consolas" panose="020B0609020204030204" pitchFamily="49" charset="0"/>
              </a:rPr>
              <a:t> &lt;&lt; "long </a:t>
            </a:r>
            <a:r>
              <a:rPr lang="en-US" sz="1800" b="1" dirty="0" err="1">
                <a:latin typeface="Consolas" panose="020B0609020204030204" pitchFamily="49" charset="0"/>
                <a:cs typeface="Consolas" panose="020B0609020204030204" pitchFamily="49" charset="0"/>
              </a:rPr>
              <a:t>long</a:t>
            </a:r>
            <a:r>
              <a:rPr lang="en-US" sz="1800" b="1" dirty="0">
                <a:latin typeface="Consolas" panose="020B0609020204030204" pitchFamily="49" charset="0"/>
                <a:cs typeface="Consolas" panose="020B0609020204030204" pitchFamily="49" charset="0"/>
              </a:rPr>
              <a:t>: " &lt;&lt; n &lt;&lt; </a:t>
            </a:r>
            <a:r>
              <a:rPr lang="en-US" sz="1800" b="1" dirty="0" err="1">
                <a:latin typeface="Consolas" panose="020B0609020204030204" pitchFamily="49" charset="0"/>
                <a:cs typeface="Consolas" panose="020B0609020204030204" pitchFamily="49" charset="0"/>
              </a:rPr>
              <a:t>endl</a:t>
            </a:r>
            <a:r>
              <a:rPr lang="en-US" sz="1800" b="1" dirty="0">
                <a:latin typeface="Consolas" panose="020B0609020204030204" pitchFamily="49" charset="0"/>
                <a:cs typeface="Consolas" panose="020B0609020204030204" pitchFamily="49" charset="0"/>
              </a:rPr>
              <a:t>; }</a:t>
            </a:r>
          </a:p>
          <a:p>
            <a:r>
              <a:rPr lang="en-US" sz="1800" b="1" dirty="0">
                <a:latin typeface="Consolas" panose="020B0609020204030204" pitchFamily="49" charset="0"/>
                <a:cs typeface="Consolas" panose="020B0609020204030204" pitchFamily="49" charset="0"/>
              </a:rPr>
              <a:t>void print(unsigned long n) { </a:t>
            </a:r>
            <a:r>
              <a:rPr lang="en-US" sz="1800" b="1" dirty="0" err="1">
                <a:latin typeface="Consolas" panose="020B0609020204030204" pitchFamily="49" charset="0"/>
                <a:cs typeface="Consolas" panose="020B0609020204030204" pitchFamily="49" charset="0"/>
              </a:rPr>
              <a:t>cout</a:t>
            </a:r>
            <a:r>
              <a:rPr lang="en-US" sz="1800" b="1" dirty="0">
                <a:latin typeface="Consolas" panose="020B0609020204030204" pitchFamily="49" charset="0"/>
                <a:cs typeface="Consolas" panose="020B0609020204030204" pitchFamily="49" charset="0"/>
              </a:rPr>
              <a:t> &lt;&lt; "unsigned long: " &lt;&lt; n &lt;&lt; </a:t>
            </a:r>
            <a:r>
              <a:rPr lang="en-US" sz="1800" b="1" dirty="0" err="1">
                <a:latin typeface="Consolas" panose="020B0609020204030204" pitchFamily="49" charset="0"/>
                <a:cs typeface="Consolas" panose="020B0609020204030204" pitchFamily="49" charset="0"/>
              </a:rPr>
              <a:t>endl</a:t>
            </a:r>
            <a:r>
              <a:rPr lang="en-US" sz="1800" b="1" dirty="0">
                <a:latin typeface="Consolas" panose="020B0609020204030204" pitchFamily="49" charset="0"/>
                <a:cs typeface="Consolas" panose="020B0609020204030204" pitchFamily="49" charset="0"/>
              </a:rPr>
              <a:t>; }</a:t>
            </a:r>
          </a:p>
          <a:p>
            <a:r>
              <a:rPr lang="en-US" sz="1800" b="1" dirty="0">
                <a:latin typeface="Consolas" panose="020B0609020204030204" pitchFamily="49" charset="0"/>
                <a:cs typeface="Consolas" panose="020B0609020204030204" pitchFamily="49" charset="0"/>
              </a:rPr>
              <a:t>void print(unsigned long </a:t>
            </a:r>
            <a:r>
              <a:rPr lang="en-US" sz="1800" b="1" dirty="0" err="1">
                <a:latin typeface="Consolas" panose="020B0609020204030204" pitchFamily="49" charset="0"/>
                <a:cs typeface="Consolas" panose="020B0609020204030204" pitchFamily="49" charset="0"/>
              </a:rPr>
              <a:t>long</a:t>
            </a:r>
            <a:r>
              <a:rPr lang="en-US" sz="1800" b="1" dirty="0">
                <a:latin typeface="Consolas" panose="020B0609020204030204" pitchFamily="49" charset="0"/>
                <a:cs typeface="Consolas" panose="020B0609020204030204" pitchFamily="49" charset="0"/>
              </a:rPr>
              <a:t> n) { </a:t>
            </a:r>
            <a:r>
              <a:rPr lang="en-US" sz="1800" b="1" dirty="0" err="1">
                <a:latin typeface="Consolas" panose="020B0609020204030204" pitchFamily="49" charset="0"/>
                <a:cs typeface="Consolas" panose="020B0609020204030204" pitchFamily="49" charset="0"/>
              </a:rPr>
              <a:t>cout</a:t>
            </a:r>
            <a:r>
              <a:rPr lang="en-US" sz="1800" b="1" dirty="0">
                <a:latin typeface="Consolas" panose="020B0609020204030204" pitchFamily="49" charset="0"/>
                <a:cs typeface="Consolas" panose="020B0609020204030204" pitchFamily="49" charset="0"/>
              </a:rPr>
              <a:t> &lt;&lt; "unsigned long </a:t>
            </a:r>
            <a:r>
              <a:rPr lang="en-US" sz="1800" b="1" dirty="0" err="1">
                <a:latin typeface="Consolas" panose="020B0609020204030204" pitchFamily="49" charset="0"/>
                <a:cs typeface="Consolas" panose="020B0609020204030204" pitchFamily="49" charset="0"/>
              </a:rPr>
              <a:t>long</a:t>
            </a:r>
            <a:r>
              <a:rPr lang="en-US" sz="1800" b="1" dirty="0">
                <a:latin typeface="Consolas" panose="020B0609020204030204" pitchFamily="49" charset="0"/>
                <a:cs typeface="Consolas" panose="020B0609020204030204" pitchFamily="49" charset="0"/>
              </a:rPr>
              <a:t>: " &lt;&lt; n &lt;&lt; </a:t>
            </a:r>
            <a:r>
              <a:rPr lang="en-US" sz="1800" b="1" dirty="0" err="1">
                <a:latin typeface="Consolas" panose="020B0609020204030204" pitchFamily="49" charset="0"/>
                <a:cs typeface="Consolas" panose="020B0609020204030204" pitchFamily="49" charset="0"/>
              </a:rPr>
              <a:t>endl</a:t>
            </a:r>
            <a:r>
              <a:rPr lang="en-US" sz="1800" b="1" dirty="0">
                <a:latin typeface="Consolas" panose="020B0609020204030204" pitchFamily="49" charset="0"/>
                <a:cs typeface="Consolas" panose="020B0609020204030204" pitchFamily="49" charset="0"/>
              </a:rPr>
              <a:t>; }</a:t>
            </a: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int</a:t>
            </a:r>
            <a:r>
              <a:rPr lang="en-US" sz="1800" b="1" dirty="0">
                <a:latin typeface="Consolas" panose="020B0609020204030204" pitchFamily="49" charset="0"/>
                <a:cs typeface="Consolas" panose="020B0609020204030204" pitchFamily="49" charset="0"/>
              </a:rPr>
              <a:t> main() {</a:t>
            </a:r>
          </a:p>
          <a:p>
            <a:r>
              <a:rPr lang="en-US" sz="1800" b="1"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cout</a:t>
            </a:r>
            <a:r>
              <a:rPr lang="en-US" sz="1800" b="1" dirty="0">
                <a:latin typeface="Consolas" panose="020B0609020204030204" pitchFamily="49" charset="0"/>
                <a:cs typeface="Consolas" panose="020B0609020204030204" pitchFamily="49" charset="0"/>
              </a:rPr>
              <a:t> &lt;&lt; </a:t>
            </a:r>
            <a:r>
              <a:rPr lang="en-US" sz="1800" b="1" dirty="0" smtClean="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nThis</a:t>
            </a:r>
            <a:r>
              <a:rPr lang="en-US" sz="1800" b="1" dirty="0">
                <a:latin typeface="Consolas" panose="020B0609020204030204" pitchFamily="49" charset="0"/>
                <a:cs typeface="Consolas" panose="020B0609020204030204" pitchFamily="49" charset="0"/>
              </a:rPr>
              <a:t> should be 4 billion, long </a:t>
            </a:r>
            <a:r>
              <a:rPr lang="en-US" sz="1800" b="1" dirty="0" err="1">
                <a:latin typeface="Consolas" panose="020B0609020204030204" pitchFamily="49" charset="0"/>
                <a:cs typeface="Consolas" panose="020B0609020204030204" pitchFamily="49" charset="0"/>
              </a:rPr>
              <a:t>long</a:t>
            </a:r>
            <a:r>
              <a:rPr lang="en-US" sz="1800" b="1" dirty="0">
                <a:latin typeface="Consolas" panose="020B0609020204030204" pitchFamily="49" charset="0"/>
                <a:cs typeface="Consolas" panose="020B0609020204030204" pitchFamily="49" charset="0"/>
              </a:rPr>
              <a:t>, negated by unary minus to negative 4 billion, long long.\n</a:t>
            </a:r>
            <a:r>
              <a:rPr lang="en-US" sz="1800" b="1" dirty="0" smtClean="0">
                <a:latin typeface="Consolas" panose="020B0609020204030204" pitchFamily="49" charset="0"/>
                <a:cs typeface="Consolas" panose="020B0609020204030204" pitchFamily="49" charset="0"/>
              </a:rPr>
              <a:t>";</a:t>
            </a:r>
          </a:p>
          <a:p>
            <a:endParaRPr lang="en-US" sz="1800" b="1" dirty="0">
              <a:latin typeface="Consolas" panose="020B0609020204030204" pitchFamily="49" charset="0"/>
              <a:cs typeface="Consolas" panose="020B0609020204030204" pitchFamily="49" charset="0"/>
            </a:endParaRPr>
          </a:p>
          <a:p>
            <a:r>
              <a:rPr lang="en-US" sz="1800" b="1" dirty="0">
                <a:solidFill>
                  <a:srgbClr val="FFC000"/>
                </a:solidFill>
                <a:latin typeface="Consolas" panose="020B0609020204030204" pitchFamily="49" charset="0"/>
                <a:cs typeface="Consolas" panose="020B0609020204030204" pitchFamily="49" charset="0"/>
              </a:rPr>
              <a:t>#if defined(_MSC_VER)</a:t>
            </a:r>
          </a:p>
          <a:p>
            <a:r>
              <a:rPr lang="en-US" sz="1800" b="1" dirty="0">
                <a:latin typeface="Consolas" panose="020B0609020204030204" pitchFamily="49" charset="0"/>
                <a:cs typeface="Consolas" panose="020B0609020204030204" pitchFamily="49" charset="0"/>
              </a:rPr>
              <a:t>    print(-(long long)4000000000);</a:t>
            </a:r>
          </a:p>
          <a:p>
            <a:r>
              <a:rPr lang="en-US" sz="1800" b="1" dirty="0">
                <a:latin typeface="Consolas" panose="020B0609020204030204" pitchFamily="49" charset="0"/>
                <a:cs typeface="Consolas" panose="020B0609020204030204" pitchFamily="49" charset="0"/>
              </a:rPr>
              <a:t>#else</a:t>
            </a:r>
          </a:p>
          <a:p>
            <a:r>
              <a:rPr lang="en-US" sz="1800" b="1" dirty="0">
                <a:latin typeface="Consolas" panose="020B0609020204030204" pitchFamily="49" charset="0"/>
                <a:cs typeface="Consolas" panose="020B0609020204030204" pitchFamily="49" charset="0"/>
              </a:rPr>
              <a:t>    print(-4000000000);</a:t>
            </a:r>
          </a:p>
          <a:p>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endif</a:t>
            </a:r>
            <a:endParaRPr lang="en-US" sz="1800" b="1"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492978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http://media.bestofmicro.com/intel-cpu-history,J-T-152345-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258" y="1701163"/>
            <a:ext cx="2981325" cy="32194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51839" y="1820867"/>
            <a:ext cx="3429000" cy="1446471"/>
          </a:xfrm>
          <a:prstGeom prst="rect">
            <a:avLst/>
          </a:prstGeom>
          <a:noFill/>
        </p:spPr>
        <p:txBody>
          <a:bodyPr wrap="square" lIns="91317" tIns="45661" rIns="91317" bIns="45661" rtlCol="0">
            <a:spAutoFit/>
          </a:bodyPr>
          <a:lstStyle/>
          <a:p>
            <a:r>
              <a:rPr lang="en-US" sz="3200" dirty="0">
                <a:gradFill>
                  <a:gsLst>
                    <a:gs pos="0">
                      <a:schemeClr val="tx1"/>
                    </a:gs>
                    <a:gs pos="100000">
                      <a:schemeClr val="tx1"/>
                    </a:gs>
                  </a:gsLst>
                  <a:lin ang="5400000" scaled="0"/>
                </a:gradFill>
              </a:rPr>
              <a:t>3,100,000  Transistors</a:t>
            </a:r>
          </a:p>
          <a:p>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3962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65437" y="2659062"/>
            <a:ext cx="10058400" cy="912813"/>
          </a:xfrm>
        </p:spPr>
        <p:txBody>
          <a:bodyPr/>
          <a:lstStyle/>
          <a:p>
            <a:r>
              <a:rPr lang="en-US" dirty="0" smtClean="0"/>
              <a:t>Quick (Friday) Measurements</a:t>
            </a:r>
            <a:endParaRPr lang="en-US" dirty="0"/>
          </a:p>
        </p:txBody>
      </p:sp>
    </p:spTree>
    <p:extLst>
      <p:ext uri="{BB962C8B-B14F-4D97-AF65-F5344CB8AC3E}">
        <p14:creationId xmlns:p14="http://schemas.microsoft.com/office/powerpoint/2010/main" val="2300142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843052559"/>
              </p:ext>
            </p:extLst>
          </p:nvPr>
        </p:nvGraphicFramePr>
        <p:xfrm>
          <a:off x="2255837" y="1249997"/>
          <a:ext cx="7391398" cy="838200"/>
        </p:xfrm>
        <a:graphic>
          <a:graphicData uri="http://schemas.openxmlformats.org/drawingml/2006/table">
            <a:tbl>
              <a:tblPr firstRow="1" firstCol="1" bandRow="1">
                <a:tableStyleId>{5C22544A-7EE6-4342-B048-85BDC9FD1C3A}</a:tableStyleId>
              </a:tblPr>
              <a:tblGrid>
                <a:gridCol w="1847454">
                  <a:extLst>
                    <a:ext uri="{9D8B030D-6E8A-4147-A177-3AD203B41FA5}">
                      <a16:colId xmlns:a16="http://schemas.microsoft.com/office/drawing/2014/main" val="2153888592"/>
                    </a:ext>
                  </a:extLst>
                </a:gridCol>
                <a:gridCol w="1847454">
                  <a:extLst>
                    <a:ext uri="{9D8B030D-6E8A-4147-A177-3AD203B41FA5}">
                      <a16:colId xmlns:a16="http://schemas.microsoft.com/office/drawing/2014/main" val="2054917406"/>
                    </a:ext>
                  </a:extLst>
                </a:gridCol>
                <a:gridCol w="1848245">
                  <a:extLst>
                    <a:ext uri="{9D8B030D-6E8A-4147-A177-3AD203B41FA5}">
                      <a16:colId xmlns:a16="http://schemas.microsoft.com/office/drawing/2014/main" val="635610785"/>
                    </a:ext>
                  </a:extLst>
                </a:gridCol>
                <a:gridCol w="1848245">
                  <a:extLst>
                    <a:ext uri="{9D8B030D-6E8A-4147-A177-3AD203B41FA5}">
                      <a16:colId xmlns:a16="http://schemas.microsoft.com/office/drawing/2014/main" val="206702846"/>
                    </a:ext>
                  </a:extLst>
                </a:gridCol>
              </a:tblGrid>
              <a:tr h="279400">
                <a:tc>
                  <a:txBody>
                    <a:bodyPr/>
                    <a:lstStyle/>
                    <a:p>
                      <a:pPr marL="0" marR="0">
                        <a:spcBef>
                          <a:spcPts val="0"/>
                        </a:spcBef>
                        <a:spcAft>
                          <a:spcPts val="0"/>
                        </a:spcAft>
                      </a:pPr>
                      <a:r>
                        <a:rPr lang="en-US" sz="1100" dirty="0">
                          <a:effectLst/>
                        </a:rPr>
                        <a:t>Spec2k6\</a:t>
                      </a:r>
                      <a:r>
                        <a:rPr lang="en-US" sz="1100" dirty="0" err="1">
                          <a:effectLst/>
                        </a:rPr>
                        <a:t>gcc</a:t>
                      </a:r>
                      <a:r>
                        <a:rPr lang="en-US" sz="1100" dirty="0">
                          <a:effectLst/>
                        </a:rPr>
                        <a:t> /O2</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Overall</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Front-end</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Back-End</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047478880"/>
                  </a:ext>
                </a:extLst>
              </a:tr>
              <a:tr h="279400">
                <a:tc>
                  <a:txBody>
                    <a:bodyPr/>
                    <a:lstStyle/>
                    <a:p>
                      <a:pPr marL="0" marR="0">
                        <a:spcBef>
                          <a:spcPts val="0"/>
                        </a:spcBef>
                        <a:spcAft>
                          <a:spcPts val="0"/>
                        </a:spcAft>
                      </a:pPr>
                      <a:r>
                        <a:rPr lang="en-US" sz="1100">
                          <a:effectLst/>
                        </a:rPr>
                        <a:t>c1/c2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28s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7.8s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20.0s</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379695649"/>
                  </a:ext>
                </a:extLst>
              </a:tr>
              <a:tr h="279400">
                <a:tc>
                  <a:txBody>
                    <a:bodyPr/>
                    <a:lstStyle/>
                    <a:p>
                      <a:pPr marL="0" marR="0">
                        <a:spcBef>
                          <a:spcPts val="0"/>
                        </a:spcBef>
                        <a:spcAft>
                          <a:spcPts val="0"/>
                        </a:spcAft>
                      </a:pPr>
                      <a:r>
                        <a:rPr lang="en-US" sz="1100" dirty="0">
                          <a:effectLst/>
                        </a:rPr>
                        <a:t>clang/c2</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38s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13.4s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24.3s</a:t>
                      </a:r>
                      <a:endParaRPr lang="en-US"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24874727"/>
                  </a:ext>
                </a:extLst>
              </a:tr>
            </a:tbl>
          </a:graphicData>
        </a:graphic>
      </p:graphicFrame>
      <p:sp>
        <p:nvSpPr>
          <p:cNvPr id="8" name="Rectangle 2"/>
          <p:cNvSpPr>
            <a:spLocks noChangeArrowheads="1"/>
          </p:cNvSpPr>
          <p:nvPr/>
        </p:nvSpPr>
        <p:spPr bwMode="auto">
          <a:xfrm>
            <a:off x="4084637" y="1440497"/>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420406200"/>
              </p:ext>
            </p:extLst>
          </p:nvPr>
        </p:nvGraphicFramePr>
        <p:xfrm>
          <a:off x="2270982" y="3429000"/>
          <a:ext cx="7376254" cy="1101406"/>
        </p:xfrm>
        <a:graphic>
          <a:graphicData uri="http://schemas.openxmlformats.org/drawingml/2006/table">
            <a:tbl>
              <a:tblPr firstRow="1" firstCol="1" bandRow="1">
                <a:tableStyleId>{5C22544A-7EE6-4342-B048-85BDC9FD1C3A}</a:tableStyleId>
              </a:tblPr>
              <a:tblGrid>
                <a:gridCol w="1843669">
                  <a:extLst>
                    <a:ext uri="{9D8B030D-6E8A-4147-A177-3AD203B41FA5}">
                      <a16:colId xmlns:a16="http://schemas.microsoft.com/office/drawing/2014/main" val="955636581"/>
                    </a:ext>
                  </a:extLst>
                </a:gridCol>
                <a:gridCol w="1843669">
                  <a:extLst>
                    <a:ext uri="{9D8B030D-6E8A-4147-A177-3AD203B41FA5}">
                      <a16:colId xmlns:a16="http://schemas.microsoft.com/office/drawing/2014/main" val="4039455144"/>
                    </a:ext>
                  </a:extLst>
                </a:gridCol>
                <a:gridCol w="1844458">
                  <a:extLst>
                    <a:ext uri="{9D8B030D-6E8A-4147-A177-3AD203B41FA5}">
                      <a16:colId xmlns:a16="http://schemas.microsoft.com/office/drawing/2014/main" val="3469568251"/>
                    </a:ext>
                  </a:extLst>
                </a:gridCol>
                <a:gridCol w="1844458">
                  <a:extLst>
                    <a:ext uri="{9D8B030D-6E8A-4147-A177-3AD203B41FA5}">
                      <a16:colId xmlns:a16="http://schemas.microsoft.com/office/drawing/2014/main" val="1575205954"/>
                    </a:ext>
                  </a:extLst>
                </a:gridCol>
              </a:tblGrid>
              <a:tr h="525462">
                <a:tc>
                  <a:txBody>
                    <a:bodyPr/>
                    <a:lstStyle/>
                    <a:p>
                      <a:pPr marL="0" marR="0">
                        <a:spcBef>
                          <a:spcPts val="0"/>
                        </a:spcBef>
                        <a:spcAft>
                          <a:spcPts val="0"/>
                        </a:spcAft>
                      </a:pPr>
                      <a:r>
                        <a:rPr lang="en-US" sz="1100" dirty="0">
                          <a:effectLst/>
                        </a:rPr>
                        <a:t>Spec2k6\</a:t>
                      </a:r>
                      <a:r>
                        <a:rPr lang="en-US" sz="1100" dirty="0" err="1">
                          <a:effectLst/>
                        </a:rPr>
                        <a:t>xalancbmk</a:t>
                      </a:r>
                      <a:r>
                        <a:rPr lang="en-US" sz="1100" dirty="0">
                          <a:effectLst/>
                        </a:rPr>
                        <a:t>  </a:t>
                      </a:r>
                      <a:endParaRPr lang="en-US" sz="1100" dirty="0" smtClean="0">
                        <a:effectLst/>
                      </a:endParaRPr>
                    </a:p>
                    <a:p>
                      <a:pPr marL="0" marR="0">
                        <a:spcBef>
                          <a:spcPts val="0"/>
                        </a:spcBef>
                        <a:spcAft>
                          <a:spcPts val="0"/>
                        </a:spcAft>
                      </a:pPr>
                      <a:r>
                        <a:rPr lang="en-US" sz="1100" dirty="0" smtClean="0">
                          <a:effectLst/>
                        </a:rPr>
                        <a:t>Single </a:t>
                      </a:r>
                      <a:r>
                        <a:rPr lang="en-US" sz="1100" dirty="0">
                          <a:effectLst/>
                        </a:rPr>
                        <a:t>biggest file /O2</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Overall</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Front-end</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Back-End</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36330961"/>
                  </a:ext>
                </a:extLst>
              </a:tr>
              <a:tr h="287972">
                <a:tc>
                  <a:txBody>
                    <a:bodyPr/>
                    <a:lstStyle/>
                    <a:p>
                      <a:pPr marL="0" marR="0">
                        <a:spcBef>
                          <a:spcPts val="0"/>
                        </a:spcBef>
                        <a:spcAft>
                          <a:spcPts val="0"/>
                        </a:spcAft>
                      </a:pPr>
                      <a:r>
                        <a:rPr lang="en-US" sz="1100">
                          <a:effectLst/>
                        </a:rPr>
                        <a:t>c1/c2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2.65s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1.5s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1.14s</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98125973"/>
                  </a:ext>
                </a:extLst>
              </a:tr>
              <a:tr h="287972">
                <a:tc>
                  <a:txBody>
                    <a:bodyPr/>
                    <a:lstStyle/>
                    <a:p>
                      <a:pPr marL="0" marR="0">
                        <a:spcBef>
                          <a:spcPts val="0"/>
                        </a:spcBef>
                        <a:spcAft>
                          <a:spcPts val="0"/>
                        </a:spcAft>
                      </a:pPr>
                      <a:r>
                        <a:rPr lang="en-US" sz="1100">
                          <a:effectLst/>
                        </a:rPr>
                        <a:t>clang/c2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2.67s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1.4s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1.24s</a:t>
                      </a:r>
                      <a:endParaRPr lang="en-US"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11964995"/>
                  </a:ext>
                </a:extLst>
              </a:tr>
            </a:tbl>
          </a:graphicData>
        </a:graphic>
      </p:graphicFrame>
      <p:sp>
        <p:nvSpPr>
          <p:cNvPr id="10" name="Rectangle 3"/>
          <p:cNvSpPr>
            <a:spLocks noChangeArrowheads="1"/>
          </p:cNvSpPr>
          <p:nvPr/>
        </p:nvSpPr>
        <p:spPr bwMode="auto">
          <a:xfrm>
            <a:off x="2270982" y="2644873"/>
            <a:ext cx="21467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 no templates</a:t>
            </a:r>
            <a:endParaRPr kumimoji="0" lang="en-US" altLang="en-US"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2304662" y="57171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a:t>
            </a:r>
            <a:endParaRPr kumimoji="0" lang="en-US" altLang="en-US" sz="2000" b="0" i="0" u="none" strike="noStrike" cap="none" normalizeH="0" baseline="0" dirty="0" smtClean="0">
              <a:ln>
                <a:noFill/>
              </a:ln>
              <a:solidFill>
                <a:schemeClr val="tx1"/>
              </a:solidFill>
              <a:effectLst/>
              <a:latin typeface="+mj-lt"/>
            </a:endParaRPr>
          </a:p>
        </p:txBody>
      </p:sp>
      <p:graphicFrame>
        <p:nvGraphicFramePr>
          <p:cNvPr id="12" name="Table 11"/>
          <p:cNvGraphicFramePr>
            <a:graphicFrameLocks noGrp="1"/>
          </p:cNvGraphicFramePr>
          <p:nvPr>
            <p:extLst>
              <p:ext uri="{D42A27DB-BD31-4B8C-83A1-F6EECF244321}">
                <p14:modId xmlns:p14="http://schemas.microsoft.com/office/powerpoint/2010/main" val="2543440324"/>
              </p:ext>
            </p:extLst>
          </p:nvPr>
        </p:nvGraphicFramePr>
        <p:xfrm>
          <a:off x="2238282" y="5642608"/>
          <a:ext cx="7408952" cy="978853"/>
        </p:xfrm>
        <a:graphic>
          <a:graphicData uri="http://schemas.openxmlformats.org/drawingml/2006/table">
            <a:tbl>
              <a:tblPr firstRow="1" firstCol="1" bandRow="1">
                <a:tableStyleId>{5C22544A-7EE6-4342-B048-85BDC9FD1C3A}</a:tableStyleId>
              </a:tblPr>
              <a:tblGrid>
                <a:gridCol w="1851842">
                  <a:extLst>
                    <a:ext uri="{9D8B030D-6E8A-4147-A177-3AD203B41FA5}">
                      <a16:colId xmlns:a16="http://schemas.microsoft.com/office/drawing/2014/main" val="917648784"/>
                    </a:ext>
                  </a:extLst>
                </a:gridCol>
                <a:gridCol w="1851842">
                  <a:extLst>
                    <a:ext uri="{9D8B030D-6E8A-4147-A177-3AD203B41FA5}">
                      <a16:colId xmlns:a16="http://schemas.microsoft.com/office/drawing/2014/main" val="2088190830"/>
                    </a:ext>
                  </a:extLst>
                </a:gridCol>
                <a:gridCol w="1852634">
                  <a:extLst>
                    <a:ext uri="{9D8B030D-6E8A-4147-A177-3AD203B41FA5}">
                      <a16:colId xmlns:a16="http://schemas.microsoft.com/office/drawing/2014/main" val="44308530"/>
                    </a:ext>
                  </a:extLst>
                </a:gridCol>
                <a:gridCol w="1852634">
                  <a:extLst>
                    <a:ext uri="{9D8B030D-6E8A-4147-A177-3AD203B41FA5}">
                      <a16:colId xmlns:a16="http://schemas.microsoft.com/office/drawing/2014/main" val="3904586938"/>
                    </a:ext>
                  </a:extLst>
                </a:gridCol>
              </a:tblGrid>
              <a:tr h="489427">
                <a:tc>
                  <a:txBody>
                    <a:bodyPr/>
                    <a:lstStyle/>
                    <a:p>
                      <a:pPr marL="0" marR="0">
                        <a:spcBef>
                          <a:spcPts val="0"/>
                        </a:spcBef>
                        <a:spcAft>
                          <a:spcPts val="0"/>
                        </a:spcAft>
                      </a:pPr>
                      <a:r>
                        <a:rPr lang="en-US" sz="1100">
                          <a:effectLst/>
                        </a:rPr>
                        <a:t>Eigen\benchmarks.cpp (heavy templates) /O2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Overall</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Front-end</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Back-End</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602662018"/>
                  </a:ext>
                </a:extLst>
              </a:tr>
              <a:tr h="244713">
                <a:tc>
                  <a:txBody>
                    <a:bodyPr/>
                    <a:lstStyle/>
                    <a:p>
                      <a:pPr marL="0" marR="0">
                        <a:spcBef>
                          <a:spcPts val="0"/>
                        </a:spcBef>
                        <a:spcAft>
                          <a:spcPts val="0"/>
                        </a:spcAft>
                      </a:pPr>
                      <a:r>
                        <a:rPr lang="en-US" sz="1100">
                          <a:effectLst/>
                        </a:rPr>
                        <a:t>c1/c2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16.8s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3.1s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13.8s</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6196757"/>
                  </a:ext>
                </a:extLst>
              </a:tr>
              <a:tr h="244713">
                <a:tc>
                  <a:txBody>
                    <a:bodyPr/>
                    <a:lstStyle/>
                    <a:p>
                      <a:pPr marL="0" marR="0">
                        <a:spcBef>
                          <a:spcPts val="0"/>
                        </a:spcBef>
                        <a:spcAft>
                          <a:spcPts val="0"/>
                        </a:spcAft>
                      </a:pPr>
                      <a:r>
                        <a:rPr lang="en-US" sz="1100">
                          <a:effectLst/>
                        </a:rPr>
                        <a:t>clang/c2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17.0s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a:effectLst/>
                        </a:rPr>
                        <a:t>2.7s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1100" dirty="0">
                          <a:effectLst/>
                        </a:rPr>
                        <a:t>14.3s</a:t>
                      </a:r>
                      <a:endParaRPr lang="en-US"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045644846"/>
                  </a:ext>
                </a:extLst>
              </a:tr>
            </a:tbl>
          </a:graphicData>
        </a:graphic>
      </p:graphicFrame>
      <p:sp>
        <p:nvSpPr>
          <p:cNvPr id="13" name="Rectangle 4"/>
          <p:cNvSpPr>
            <a:spLocks noChangeArrowheads="1"/>
          </p:cNvSpPr>
          <p:nvPr/>
        </p:nvSpPr>
        <p:spPr bwMode="auto">
          <a:xfrm>
            <a:off x="2315688" y="4884956"/>
            <a:ext cx="210203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Calibri" panose="020F0502020204030204" pitchFamily="34" charset="0"/>
                <a:ea typeface="Calibri" panose="020F0502020204030204" pitchFamily="34" charset="0"/>
                <a:cs typeface="Times New Roman" panose="02020603050405020304" pitchFamily="18" charset="0"/>
              </a:rPr>
              <a:t>C++  &lt;templates&gt;</a:t>
            </a:r>
            <a:r>
              <a:rPr kumimoji="0" lang="en-US" altLang="en-US" sz="20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s</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53376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437" y="3116262"/>
            <a:ext cx="11963400" cy="912813"/>
          </a:xfrm>
        </p:spPr>
        <p:txBody>
          <a:bodyPr/>
          <a:lstStyle/>
          <a:p>
            <a:r>
              <a:rPr lang="en-US" b="1" dirty="0" smtClean="0"/>
              <a:t>C  </a:t>
            </a:r>
            <a:r>
              <a:rPr lang="en-US" dirty="0" smtClean="0"/>
              <a:t>         </a:t>
            </a:r>
            <a:r>
              <a:rPr lang="en-US" sz="2800" dirty="0" smtClean="0">
                <a:sym typeface="Wingdings" panose="05000000000000000000" pitchFamily="2" charset="2"/>
              </a:rPr>
              <a:t></a:t>
            </a:r>
            <a:r>
              <a:rPr lang="en-US" sz="2800" dirty="0" smtClean="0"/>
              <a:t> </a:t>
            </a:r>
            <a:r>
              <a:rPr lang="en-US" dirty="0" smtClean="0"/>
              <a:t>           </a:t>
            </a:r>
            <a:r>
              <a:rPr lang="en-US" b="1" dirty="0" smtClean="0"/>
              <a:t>C++       </a:t>
            </a:r>
            <a:r>
              <a:rPr lang="en-US" sz="2800" b="1" dirty="0" smtClean="0"/>
              <a:t> </a:t>
            </a:r>
            <a:r>
              <a:rPr lang="en-US" sz="2800" dirty="0" smtClean="0">
                <a:sym typeface="Wingdings" panose="05000000000000000000" pitchFamily="2" charset="2"/>
              </a:rPr>
              <a:t></a:t>
            </a:r>
            <a:r>
              <a:rPr lang="en-US" sz="2800" dirty="0" smtClean="0"/>
              <a:t>              </a:t>
            </a:r>
            <a:r>
              <a:rPr lang="en-US" b="1" dirty="0" smtClean="0"/>
              <a:t>C++&lt;templates&gt;</a:t>
            </a:r>
            <a:endParaRPr lang="en-US" b="1" dirty="0"/>
          </a:p>
        </p:txBody>
      </p:sp>
      <p:sp>
        <p:nvSpPr>
          <p:cNvPr id="3" name="TextBox 2"/>
          <p:cNvSpPr txBox="1"/>
          <p:nvPr/>
        </p:nvSpPr>
        <p:spPr>
          <a:xfrm flipH="1">
            <a:off x="350837" y="296862"/>
            <a:ext cx="9326881" cy="769441"/>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 </a:t>
            </a:r>
            <a:r>
              <a:rPr lang="en-US" sz="4400" dirty="0" smtClean="0">
                <a:gradFill>
                  <a:gsLst>
                    <a:gs pos="0">
                      <a:schemeClr val="tx1"/>
                    </a:gs>
                    <a:gs pos="100000">
                      <a:schemeClr val="tx1"/>
                    </a:gs>
                  </a:gsLst>
                  <a:lin ang="5400000" scaled="0"/>
                </a:gradFill>
              </a:rPr>
              <a:t>Compile time continuum</a:t>
            </a:r>
          </a:p>
        </p:txBody>
      </p:sp>
    </p:spTree>
    <p:extLst>
      <p:ext uri="{BB962C8B-B14F-4D97-AF65-F5344CB8AC3E}">
        <p14:creationId xmlns:p14="http://schemas.microsoft.com/office/powerpoint/2010/main" val="42930931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2887662"/>
            <a:ext cx="10820400" cy="912813"/>
          </a:xfrm>
        </p:spPr>
        <p:txBody>
          <a:bodyPr/>
          <a:lstStyle/>
          <a:p>
            <a:r>
              <a:rPr lang="en-US" dirty="0" smtClean="0"/>
              <a:t>LLVM-C2 Bridge </a:t>
            </a:r>
            <a:r>
              <a:rPr lang="en-US" dirty="0" smtClean="0"/>
              <a:t>– </a:t>
            </a:r>
            <a:r>
              <a:rPr lang="en-US" dirty="0" err="1" smtClean="0"/>
              <a:t>VTune</a:t>
            </a:r>
            <a:r>
              <a:rPr lang="en-US" dirty="0" smtClean="0"/>
              <a:t> profiles show &lt; 1</a:t>
            </a:r>
            <a:r>
              <a:rPr lang="en-US" dirty="0" smtClean="0"/>
              <a:t>%</a:t>
            </a:r>
            <a:br>
              <a:rPr lang="en-US" dirty="0" smtClean="0"/>
            </a:br>
            <a:r>
              <a:rPr lang="en-US" dirty="0"/>
              <a:t/>
            </a:r>
            <a:br>
              <a:rPr lang="en-US" dirty="0"/>
            </a:br>
            <a:r>
              <a:rPr lang="en-US" dirty="0" smtClean="0"/>
              <a:t/>
            </a:r>
            <a:br>
              <a:rPr lang="en-US" dirty="0" smtClean="0"/>
            </a:br>
            <a:r>
              <a:rPr lang="en-US" dirty="0" err="1" smtClean="0"/>
              <a:t>Vtune</a:t>
            </a:r>
            <a:r>
              <a:rPr lang="en-US" dirty="0" smtClean="0"/>
              <a:t> shows this on par with Bit Copy in the compiler</a:t>
            </a:r>
            <a:endParaRPr lang="en-US" dirty="0"/>
          </a:p>
        </p:txBody>
      </p:sp>
    </p:spTree>
    <p:extLst>
      <p:ext uri="{BB962C8B-B14F-4D97-AF65-F5344CB8AC3E}">
        <p14:creationId xmlns:p14="http://schemas.microsoft.com/office/powerpoint/2010/main" val="198593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34938" y="-1455738"/>
            <a:ext cx="12706350" cy="9906000"/>
          </a:xfrm>
          <a:prstGeom prst="rect">
            <a:avLst/>
          </a:prstGeom>
        </p:spPr>
      </p:pic>
    </p:spTree>
    <p:extLst>
      <p:ext uri="{BB962C8B-B14F-4D97-AF65-F5344CB8AC3E}">
        <p14:creationId xmlns:p14="http://schemas.microsoft.com/office/powerpoint/2010/main" val="11915093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630575161"/>
              </p:ext>
            </p:extLst>
          </p:nvPr>
        </p:nvGraphicFramePr>
        <p:xfrm>
          <a:off x="3932237" y="1897062"/>
          <a:ext cx="3657601" cy="4572000"/>
        </p:xfrm>
        <a:graphic>
          <a:graphicData uri="http://schemas.openxmlformats.org/drawingml/2006/table">
            <a:tbl>
              <a:tblPr firstRow="1" firstCol="1" bandRow="1">
                <a:tableStyleId>{5C22544A-7EE6-4342-B048-85BDC9FD1C3A}</a:tableStyleId>
              </a:tblPr>
              <a:tblGrid>
                <a:gridCol w="1640206">
                  <a:extLst>
                    <a:ext uri="{9D8B030D-6E8A-4147-A177-3AD203B41FA5}">
                      <a16:colId xmlns:a16="http://schemas.microsoft.com/office/drawing/2014/main" val="2411214672"/>
                    </a:ext>
                  </a:extLst>
                </a:gridCol>
                <a:gridCol w="2017395">
                  <a:extLst>
                    <a:ext uri="{9D8B030D-6E8A-4147-A177-3AD203B41FA5}">
                      <a16:colId xmlns:a16="http://schemas.microsoft.com/office/drawing/2014/main" val="3053207634"/>
                    </a:ext>
                  </a:extLst>
                </a:gridCol>
              </a:tblGrid>
              <a:tr h="299720">
                <a:tc>
                  <a:txBody>
                    <a:bodyPr/>
                    <a:lstStyle/>
                    <a:p>
                      <a:pPr marL="0" marR="0">
                        <a:spcBef>
                          <a:spcPts val="0"/>
                        </a:spcBef>
                        <a:spcAft>
                          <a:spcPts val="0"/>
                        </a:spcAft>
                      </a:pPr>
                      <a:r>
                        <a:rPr lang="en-US" sz="2000">
                          <a:effectLst/>
                        </a:rPr>
                        <a:t>Benchmark</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spcBef>
                          <a:spcPts val="0"/>
                        </a:spcBef>
                        <a:spcAft>
                          <a:spcPts val="0"/>
                        </a:spcAft>
                      </a:pPr>
                      <a:r>
                        <a:rPr lang="en-US" sz="2000">
                          <a:effectLst/>
                        </a:rPr>
                        <a:t>c1/c2 faster by</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38815791"/>
                  </a:ext>
                </a:extLst>
              </a:tr>
              <a:tr h="299720">
                <a:tc>
                  <a:txBody>
                    <a:bodyPr/>
                    <a:lstStyle/>
                    <a:p>
                      <a:pPr marL="0" marR="0" algn="ctr">
                        <a:spcBef>
                          <a:spcPts val="0"/>
                        </a:spcBef>
                        <a:spcAft>
                          <a:spcPts val="0"/>
                        </a:spcAft>
                      </a:pPr>
                      <a:r>
                        <a:rPr lang="en-US" sz="2000">
                          <a:effectLst/>
                        </a:rPr>
                        <a:t>bzip2</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7%</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36792898"/>
                  </a:ext>
                </a:extLst>
              </a:tr>
              <a:tr h="299720">
                <a:tc>
                  <a:txBody>
                    <a:bodyPr/>
                    <a:lstStyle/>
                    <a:p>
                      <a:pPr marL="0" marR="0" algn="ctr">
                        <a:spcBef>
                          <a:spcPts val="0"/>
                        </a:spcBef>
                        <a:spcAft>
                          <a:spcPts val="0"/>
                        </a:spcAft>
                      </a:pPr>
                      <a:r>
                        <a:rPr lang="en-US" sz="2000">
                          <a:effectLst/>
                        </a:rPr>
                        <a:t>mcf</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-4%</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31522944"/>
                  </a:ext>
                </a:extLst>
              </a:tr>
              <a:tr h="299720">
                <a:tc>
                  <a:txBody>
                    <a:bodyPr/>
                    <a:lstStyle/>
                    <a:p>
                      <a:pPr marL="0" marR="0" algn="ctr">
                        <a:spcBef>
                          <a:spcPts val="0"/>
                        </a:spcBef>
                        <a:spcAft>
                          <a:spcPts val="0"/>
                        </a:spcAft>
                      </a:pPr>
                      <a:r>
                        <a:rPr lang="en-US" sz="2000">
                          <a:effectLst/>
                        </a:rPr>
                        <a:t>milc</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7%</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049907311"/>
                  </a:ext>
                </a:extLst>
              </a:tr>
              <a:tr h="299720">
                <a:tc>
                  <a:txBody>
                    <a:bodyPr/>
                    <a:lstStyle/>
                    <a:p>
                      <a:pPr marL="0" marR="0" algn="ctr">
                        <a:spcBef>
                          <a:spcPts val="0"/>
                        </a:spcBef>
                        <a:spcAft>
                          <a:spcPts val="0"/>
                        </a:spcAft>
                      </a:pPr>
                      <a:r>
                        <a:rPr lang="en-US" sz="2000">
                          <a:effectLst/>
                        </a:rPr>
                        <a:t>namd</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4%</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606963604"/>
                  </a:ext>
                </a:extLst>
              </a:tr>
              <a:tr h="299720">
                <a:tc>
                  <a:txBody>
                    <a:bodyPr/>
                    <a:lstStyle/>
                    <a:p>
                      <a:pPr marL="0" marR="0" algn="ctr">
                        <a:spcBef>
                          <a:spcPts val="0"/>
                        </a:spcBef>
                        <a:spcAft>
                          <a:spcPts val="0"/>
                        </a:spcAft>
                      </a:pPr>
                      <a:r>
                        <a:rPr lang="en-US" sz="2000">
                          <a:effectLst/>
                        </a:rPr>
                        <a:t>gobmk</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5%</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978744027"/>
                  </a:ext>
                </a:extLst>
              </a:tr>
              <a:tr h="299720">
                <a:tc>
                  <a:txBody>
                    <a:bodyPr/>
                    <a:lstStyle/>
                    <a:p>
                      <a:pPr marL="0" marR="0" algn="ctr">
                        <a:spcBef>
                          <a:spcPts val="0"/>
                        </a:spcBef>
                        <a:spcAft>
                          <a:spcPts val="0"/>
                        </a:spcAft>
                      </a:pPr>
                      <a:r>
                        <a:rPr lang="en-US" sz="2000">
                          <a:effectLst/>
                        </a:rPr>
                        <a:t>soplex</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13%</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836337064"/>
                  </a:ext>
                </a:extLst>
              </a:tr>
              <a:tr h="299720">
                <a:tc>
                  <a:txBody>
                    <a:bodyPr/>
                    <a:lstStyle/>
                    <a:p>
                      <a:pPr marL="0" marR="0" algn="ctr">
                        <a:spcBef>
                          <a:spcPts val="0"/>
                        </a:spcBef>
                        <a:spcAft>
                          <a:spcPts val="0"/>
                        </a:spcAft>
                      </a:pPr>
                      <a:r>
                        <a:rPr lang="en-US" sz="2000">
                          <a:effectLst/>
                        </a:rPr>
                        <a:t>povray</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8%</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776401"/>
                  </a:ext>
                </a:extLst>
              </a:tr>
              <a:tr h="299720">
                <a:tc>
                  <a:txBody>
                    <a:bodyPr/>
                    <a:lstStyle/>
                    <a:p>
                      <a:pPr marL="0" marR="0" algn="ctr">
                        <a:spcBef>
                          <a:spcPts val="0"/>
                        </a:spcBef>
                        <a:spcAft>
                          <a:spcPts val="0"/>
                        </a:spcAft>
                      </a:pPr>
                      <a:r>
                        <a:rPr lang="en-US" sz="2000">
                          <a:effectLst/>
                        </a:rPr>
                        <a:t>hmmer</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52%</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371457693"/>
                  </a:ext>
                </a:extLst>
              </a:tr>
              <a:tr h="299720">
                <a:tc>
                  <a:txBody>
                    <a:bodyPr/>
                    <a:lstStyle/>
                    <a:p>
                      <a:pPr marL="0" marR="0" algn="ctr">
                        <a:spcBef>
                          <a:spcPts val="0"/>
                        </a:spcBef>
                        <a:spcAft>
                          <a:spcPts val="0"/>
                        </a:spcAft>
                      </a:pPr>
                      <a:r>
                        <a:rPr lang="en-US" sz="2000">
                          <a:effectLst/>
                        </a:rPr>
                        <a:t>sjeng</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4%</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92450358"/>
                  </a:ext>
                </a:extLst>
              </a:tr>
              <a:tr h="299720">
                <a:tc>
                  <a:txBody>
                    <a:bodyPr/>
                    <a:lstStyle/>
                    <a:p>
                      <a:pPr marL="0" marR="0" algn="ctr">
                        <a:spcBef>
                          <a:spcPts val="0"/>
                        </a:spcBef>
                        <a:spcAft>
                          <a:spcPts val="0"/>
                        </a:spcAft>
                      </a:pPr>
                      <a:r>
                        <a:rPr lang="en-US" sz="2000">
                          <a:effectLst/>
                        </a:rPr>
                        <a:t>libquantum</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13%</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870194896"/>
                  </a:ext>
                </a:extLst>
              </a:tr>
              <a:tr h="299720">
                <a:tc>
                  <a:txBody>
                    <a:bodyPr/>
                    <a:lstStyle/>
                    <a:p>
                      <a:pPr marL="0" marR="0" algn="ctr">
                        <a:spcBef>
                          <a:spcPts val="0"/>
                        </a:spcBef>
                        <a:spcAft>
                          <a:spcPts val="0"/>
                        </a:spcAft>
                      </a:pPr>
                      <a:r>
                        <a:rPr lang="en-US" sz="2000">
                          <a:effectLst/>
                        </a:rPr>
                        <a:t>h264ref</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9%</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632763858"/>
                  </a:ext>
                </a:extLst>
              </a:tr>
              <a:tr h="299720">
                <a:tc>
                  <a:txBody>
                    <a:bodyPr/>
                    <a:lstStyle/>
                    <a:p>
                      <a:pPr marL="0" marR="0" algn="ctr">
                        <a:spcBef>
                          <a:spcPts val="0"/>
                        </a:spcBef>
                        <a:spcAft>
                          <a:spcPts val="0"/>
                        </a:spcAft>
                      </a:pPr>
                      <a:r>
                        <a:rPr lang="en-US" sz="2000">
                          <a:effectLst/>
                        </a:rPr>
                        <a:t>lbm</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25197984"/>
                  </a:ext>
                </a:extLst>
              </a:tr>
              <a:tr h="299720">
                <a:tc>
                  <a:txBody>
                    <a:bodyPr/>
                    <a:lstStyle/>
                    <a:p>
                      <a:pPr marL="0" marR="0" algn="ctr">
                        <a:spcBef>
                          <a:spcPts val="0"/>
                        </a:spcBef>
                        <a:spcAft>
                          <a:spcPts val="0"/>
                        </a:spcAft>
                      </a:pPr>
                      <a:r>
                        <a:rPr lang="en-US" sz="2000">
                          <a:effectLst/>
                        </a:rPr>
                        <a:t>omnetpp</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2%</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447215635"/>
                  </a:ext>
                </a:extLst>
              </a:tr>
              <a:tr h="299720">
                <a:tc>
                  <a:txBody>
                    <a:bodyPr/>
                    <a:lstStyle/>
                    <a:p>
                      <a:pPr marL="0" marR="0" algn="ctr">
                        <a:spcBef>
                          <a:spcPts val="0"/>
                        </a:spcBef>
                        <a:spcAft>
                          <a:spcPts val="0"/>
                        </a:spcAft>
                      </a:pPr>
                      <a:r>
                        <a:rPr lang="en-US" sz="2000">
                          <a:effectLst/>
                        </a:rPr>
                        <a:t>sphinx3</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3%</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651281343"/>
                  </a:ext>
                </a:extLst>
              </a:tr>
            </a:tbl>
          </a:graphicData>
        </a:graphic>
      </p:graphicFrame>
      <p:sp>
        <p:nvSpPr>
          <p:cNvPr id="8" name="Rectangle 2"/>
          <p:cNvSpPr>
            <a:spLocks noChangeArrowheads="1"/>
          </p:cNvSpPr>
          <p:nvPr/>
        </p:nvSpPr>
        <p:spPr bwMode="auto">
          <a:xfrm>
            <a:off x="3627437" y="573623"/>
            <a:ext cx="4953000"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effectLst/>
                <a:latin typeface="Calibri" panose="020F0502020204030204" pitchFamily="34" charset="0"/>
                <a:ea typeface="Calibri" panose="020F0502020204030204" pitchFamily="34" charset="0"/>
                <a:cs typeface="Times New Roman" panose="02020603050405020304" pitchFamily="18" charset="0"/>
              </a:rPr>
              <a:t>c1/c2 built with /O2 /</a:t>
            </a:r>
            <a:r>
              <a:rPr kumimoji="0" lang="en-US" altLang="en-US" sz="2000" b="0" i="0" u="none" strike="noStrike" cap="none" normalizeH="0" baseline="0" dirty="0" err="1" smtClean="0">
                <a:ln>
                  <a:noFill/>
                </a:ln>
                <a:effectLst/>
                <a:latin typeface="Calibri" panose="020F0502020204030204" pitchFamily="34" charset="0"/>
                <a:ea typeface="Calibri" panose="020F0502020204030204" pitchFamily="34" charset="0"/>
                <a:cs typeface="Times New Roman" panose="02020603050405020304" pitchFamily="18" charset="0"/>
              </a:rPr>
              <a:t>fp:fast</a:t>
            </a:r>
            <a:endParaRPr kumimoji="0" lang="en-US" altLang="en-US" sz="20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effectLst/>
                <a:latin typeface="Calibri" panose="020F0502020204030204" pitchFamily="34" charset="0"/>
                <a:ea typeface="Calibri" panose="020F0502020204030204" pitchFamily="34" charset="0"/>
                <a:cs typeface="Times New Roman" panose="02020603050405020304" pitchFamily="18" charset="0"/>
              </a:rPr>
              <a:t>clang/c2 built with /O2 -</a:t>
            </a:r>
            <a:r>
              <a:rPr kumimoji="0" lang="en-US" altLang="en-US" sz="2000" b="0" i="0" u="none" strike="noStrike" cap="none" normalizeH="0" baseline="0" dirty="0" err="1" smtClean="0">
                <a:ln>
                  <a:noFill/>
                </a:ln>
                <a:effectLst/>
                <a:latin typeface="Calibri" panose="020F0502020204030204" pitchFamily="34" charset="0"/>
                <a:ea typeface="Calibri" panose="020F0502020204030204" pitchFamily="34" charset="0"/>
                <a:cs typeface="Times New Roman" panose="02020603050405020304" pitchFamily="18" charset="0"/>
              </a:rPr>
              <a:t>Xclang</a:t>
            </a:r>
            <a:r>
              <a:rPr kumimoji="0" lang="en-US" altLang="en-US" sz="2000" b="0" i="0" u="none" strike="noStrike" cap="none" normalizeH="0" baseline="0" dirty="0" smtClean="0">
                <a:ln>
                  <a:noFill/>
                </a:ln>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smtClean="0">
                <a:ln>
                  <a:noFill/>
                </a:ln>
                <a:effectLst/>
                <a:latin typeface="Calibri" panose="020F0502020204030204" pitchFamily="34" charset="0"/>
                <a:ea typeface="Calibri" panose="020F0502020204030204" pitchFamily="34" charset="0"/>
                <a:cs typeface="Times New Roman" panose="02020603050405020304" pitchFamily="18" charset="0"/>
              </a:rPr>
              <a:t>ffast</a:t>
            </a:r>
            <a:r>
              <a:rPr kumimoji="0" lang="en-US" altLang="en-US" sz="2000" b="0" i="0" u="none" strike="noStrike" cap="none" normalizeH="0" baseline="0" dirty="0" smtClean="0">
                <a:ln>
                  <a:noFill/>
                </a:ln>
                <a:effectLst/>
                <a:latin typeface="Calibri" panose="020F0502020204030204" pitchFamily="34" charset="0"/>
                <a:ea typeface="Calibri" panose="020F0502020204030204" pitchFamily="34" charset="0"/>
                <a:cs typeface="Times New Roman" panose="02020603050405020304" pitchFamily="18" charset="0"/>
              </a:rPr>
              <a:t>-math</a:t>
            </a:r>
            <a:endParaRPr kumimoji="0" lang="en-US" altLang="en-US" sz="20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99746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579718" y="2201862"/>
            <a:ext cx="7277079" cy="5029200"/>
          </a:xfrm>
        </p:spPr>
        <p:txBody>
          <a:bodyPr/>
          <a:lstStyle/>
          <a:p>
            <a:r>
              <a:rPr lang="en-US" sz="1800" b="1" dirty="0">
                <a:latin typeface="Consolas" panose="020B0609020204030204" pitchFamily="49" charset="0"/>
                <a:cs typeface="Consolas" panose="020B0609020204030204" pitchFamily="49" charset="0"/>
              </a:rPr>
              <a:t> </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p>
          <a:p>
            <a:r>
              <a:rPr lang="en-US" b="1" dirty="0">
                <a:latin typeface="Consolas" panose="020B0609020204030204" pitchFamily="49" charset="0"/>
                <a:cs typeface="Consolas" panose="020B0609020204030204" pitchFamily="49" charset="0"/>
              </a:rPr>
              <a:t>void </a:t>
            </a:r>
            <a:r>
              <a:rPr lang="en-US" b="1" dirty="0" smtClean="0">
                <a:latin typeface="Consolas" panose="020B0609020204030204" pitchFamily="49" charset="0"/>
                <a:cs typeface="Consolas" panose="020B0609020204030204" pitchFamily="49" charset="0"/>
              </a:rPr>
              <a:t>test16(</a:t>
            </a:r>
            <a:r>
              <a:rPr lang="en-US" b="1" dirty="0" err="1" smtClean="0">
                <a:latin typeface="Consolas" panose="020B0609020204030204" pitchFamily="49" charset="0"/>
                <a:cs typeface="Consolas" panose="020B0609020204030204" pitchFamily="49" charset="0"/>
              </a:rPr>
              <a:t>int</a:t>
            </a:r>
            <a:r>
              <a:rPr lang="en-US" b="1" dirty="0" smtClean="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*x, </a:t>
            </a:r>
            <a:r>
              <a:rPr lang="en-US" b="1" dirty="0" err="1">
                <a:latin typeface="Consolas" panose="020B0609020204030204" pitchFamily="49" charset="0"/>
                <a:cs typeface="Consolas" panose="020B0609020204030204" pitchFamily="49" charset="0"/>
              </a:rPr>
              <a:t>int</a:t>
            </a:r>
            <a:r>
              <a:rPr lang="en-US" b="1" dirty="0">
                <a:latin typeface="Consolas" panose="020B0609020204030204" pitchFamily="49" charset="0"/>
                <a:cs typeface="Consolas" panose="020B0609020204030204" pitchFamily="49" charset="0"/>
              </a:rPr>
              <a:t> *a, </a:t>
            </a:r>
            <a:r>
              <a:rPr lang="en-US" b="1" dirty="0" err="1">
                <a:latin typeface="Consolas" panose="020B0609020204030204" pitchFamily="49" charset="0"/>
                <a:cs typeface="Consolas" panose="020B0609020204030204" pitchFamily="49" charset="0"/>
              </a:rPr>
              <a:t>int</a:t>
            </a:r>
            <a:r>
              <a:rPr lang="en-US" b="1" dirty="0">
                <a:latin typeface="Consolas" panose="020B0609020204030204" pitchFamily="49" charset="0"/>
                <a:cs typeface="Consolas" panose="020B0609020204030204" pitchFamily="49" charset="0"/>
              </a:rPr>
              <a:t> *b) </a:t>
            </a:r>
            <a:r>
              <a:rPr lang="en-US" b="1" dirty="0" smtClean="0">
                <a:latin typeface="Consolas" panose="020B0609020204030204" pitchFamily="49" charset="0"/>
                <a:cs typeface="Consolas" panose="020B0609020204030204" pitchFamily="49" charset="0"/>
              </a:rPr>
              <a:t>{</a:t>
            </a:r>
          </a:p>
          <a:p>
            <a:endParaRPr lang="en-US" b="1" dirty="0" smtClean="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while (a &lt; b)</a:t>
            </a:r>
            <a:br>
              <a:rPr lang="en-US" b="1" dirty="0">
                <a:latin typeface="Consolas" panose="020B0609020204030204" pitchFamily="49" charset="0"/>
                <a:cs typeface="Consolas" panose="020B0609020204030204" pitchFamily="49" charset="0"/>
              </a:rPr>
            </a:br>
            <a:r>
              <a:rPr lang="en-US" b="1" dirty="0">
                <a:latin typeface="Consolas" panose="020B0609020204030204" pitchFamily="49" charset="0"/>
                <a:cs typeface="Consolas" panose="020B0609020204030204" pitchFamily="49" charset="0"/>
              </a:rPr>
              <a:t>        *a++ += 2 + *x++;</a:t>
            </a:r>
            <a:br>
              <a:rPr lang="en-US" b="1" dirty="0">
                <a:latin typeface="Consolas" panose="020B0609020204030204" pitchFamily="49" charset="0"/>
                <a:cs typeface="Consolas" panose="020B0609020204030204" pitchFamily="49" charset="0"/>
              </a:rPr>
            </a:br>
            <a:r>
              <a:rPr lang="en-US" b="1" dirty="0">
                <a:latin typeface="Consolas" panose="020B0609020204030204" pitchFamily="49" charset="0"/>
                <a:cs typeface="Consolas" panose="020B0609020204030204" pitchFamily="49" charset="0"/>
              </a:rPr>
              <a:t>}</a:t>
            </a:r>
          </a:p>
        </p:txBody>
      </p:sp>
      <p:sp>
        <p:nvSpPr>
          <p:cNvPr id="7" name="Title 6"/>
          <p:cNvSpPr>
            <a:spLocks noGrp="1"/>
          </p:cNvSpPr>
          <p:nvPr>
            <p:ph type="title"/>
          </p:nvPr>
        </p:nvSpPr>
        <p:spPr>
          <a:xfrm>
            <a:off x="274659" y="210527"/>
            <a:ext cx="11887199" cy="912813"/>
          </a:xfrm>
        </p:spPr>
        <p:txBody>
          <a:bodyPr/>
          <a:lstStyle/>
          <a:p>
            <a:r>
              <a:rPr lang="en-US" dirty="0" smtClean="0"/>
              <a:t>Integer </a:t>
            </a:r>
            <a:r>
              <a:rPr lang="en-US" dirty="0" smtClean="0"/>
              <a:t>vectorization - full rewriting to determine vectorization, with undo</a:t>
            </a:r>
            <a:r>
              <a:rPr lang="en-US" dirty="0" smtClean="0"/>
              <a:t/>
            </a:r>
            <a:br>
              <a:rPr lang="en-US" dirty="0" smtClean="0"/>
            </a:br>
            <a:r>
              <a:rPr lang="en-US" dirty="0" smtClean="0"/>
              <a:t>90% functional</a:t>
            </a:r>
            <a:endParaRPr lang="en-US" dirty="0"/>
          </a:p>
        </p:txBody>
      </p:sp>
    </p:spTree>
    <p:extLst>
      <p:ext uri="{BB962C8B-B14F-4D97-AF65-F5344CB8AC3E}">
        <p14:creationId xmlns:p14="http://schemas.microsoft.com/office/powerpoint/2010/main" val="2495970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Demos</a:t>
            </a:r>
            <a:endParaRPr lang="en-US" dirty="0"/>
          </a:p>
        </p:txBody>
      </p:sp>
      <p:sp>
        <p:nvSpPr>
          <p:cNvPr id="3" name="Text Placeholder 2"/>
          <p:cNvSpPr>
            <a:spLocks noGrp="1"/>
          </p:cNvSpPr>
          <p:nvPr>
            <p:ph type="body" sz="quarter" idx="10"/>
          </p:nvPr>
        </p:nvSpPr>
        <p:spPr>
          <a:xfrm>
            <a:off x="1493837" y="982662"/>
            <a:ext cx="13487400" cy="5484812"/>
          </a:xfrm>
        </p:spPr>
        <p:txBody>
          <a:bodyPr/>
          <a:lstStyle/>
          <a:p>
            <a:endParaRPr lang="en-US" dirty="0" smtClean="0"/>
          </a:p>
          <a:p>
            <a:r>
              <a:rPr lang="en-US" dirty="0" smtClean="0"/>
              <a:t>C99 – 1000+ up votes user voice</a:t>
            </a:r>
          </a:p>
          <a:p>
            <a:endParaRPr lang="en-US" dirty="0" smtClean="0"/>
          </a:p>
          <a:p>
            <a:r>
              <a:rPr lang="en-US" dirty="0" smtClean="0"/>
              <a:t>Full Structured </a:t>
            </a:r>
            <a:r>
              <a:rPr lang="en-US" dirty="0" smtClean="0"/>
              <a:t>Exception Handling</a:t>
            </a:r>
          </a:p>
          <a:p>
            <a:endParaRPr lang="en-US" dirty="0"/>
          </a:p>
          <a:p>
            <a:r>
              <a:rPr lang="en-US" dirty="0"/>
              <a:t>Bing </a:t>
            </a:r>
            <a:r>
              <a:rPr lang="en-US" dirty="0" smtClean="0"/>
              <a:t>Maps – Jason </a:t>
            </a:r>
            <a:r>
              <a:rPr lang="en-US" dirty="0" smtClean="0"/>
              <a:t>library</a:t>
            </a:r>
          </a:p>
          <a:p>
            <a:endParaRPr lang="en-US" dirty="0"/>
          </a:p>
          <a:p>
            <a:r>
              <a:rPr lang="en-US" dirty="0"/>
              <a:t>iOS Objective-C on Windows</a:t>
            </a:r>
          </a:p>
          <a:p>
            <a:endParaRPr lang="en-US" dirty="0"/>
          </a:p>
          <a:p>
            <a:endParaRPr lang="en-US" dirty="0"/>
          </a:p>
          <a:p>
            <a:endParaRPr lang="en-US" dirty="0"/>
          </a:p>
        </p:txBody>
      </p:sp>
    </p:spTree>
    <p:extLst>
      <p:ext uri="{BB962C8B-B14F-4D97-AF65-F5344CB8AC3E}">
        <p14:creationId xmlns:p14="http://schemas.microsoft.com/office/powerpoint/2010/main" val="22397527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13237" y="0"/>
            <a:ext cx="7896225" cy="6915150"/>
          </a:xfrm>
          <a:prstGeom prst="rect">
            <a:avLst/>
          </a:prstGeom>
        </p:spPr>
      </p:pic>
      <p:sp>
        <p:nvSpPr>
          <p:cNvPr id="5" name="TextBox 4"/>
          <p:cNvSpPr txBox="1"/>
          <p:nvPr/>
        </p:nvSpPr>
        <p:spPr>
          <a:xfrm>
            <a:off x="274637" y="754062"/>
            <a:ext cx="3200400" cy="1200329"/>
          </a:xfrm>
          <a:prstGeom prst="rect">
            <a:avLst/>
          </a:prstGeom>
          <a:noFill/>
        </p:spPr>
        <p:txBody>
          <a:bodyPr wrap="square" rtlCol="0">
            <a:spAutoFit/>
          </a:bodyPr>
          <a:lstStyle/>
          <a:p>
            <a:r>
              <a:rPr lang="en-US" sz="2400" dirty="0" smtClean="0">
                <a:gradFill>
                  <a:gsLst>
                    <a:gs pos="0">
                      <a:schemeClr val="tx1"/>
                    </a:gs>
                    <a:gs pos="100000">
                      <a:schemeClr val="tx1"/>
                    </a:gs>
                  </a:gsLst>
                  <a:lin ang="5400000" scaled="0"/>
                </a:gradFill>
              </a:rPr>
              <a:t>Show </a:t>
            </a:r>
            <a:r>
              <a:rPr lang="en-US" sz="2400" dirty="0" smtClean="0">
                <a:gradFill>
                  <a:gsLst>
                    <a:gs pos="0">
                      <a:schemeClr val="tx1"/>
                    </a:gs>
                    <a:gs pos="100000">
                      <a:schemeClr val="tx1"/>
                    </a:gs>
                  </a:gsLst>
                  <a:lin ang="5400000" scaled="0"/>
                </a:gradFill>
              </a:rPr>
              <a:t>Full C99</a:t>
            </a:r>
          </a:p>
          <a:p>
            <a:endParaRPr lang="en-US" sz="2400" dirty="0">
              <a:gradFill>
                <a:gsLst>
                  <a:gs pos="0">
                    <a:schemeClr val="tx1"/>
                  </a:gs>
                  <a:gs pos="100000">
                    <a:schemeClr val="tx1"/>
                  </a:gs>
                </a:gsLst>
                <a:lin ang="5400000" scaled="0"/>
              </a:gradFill>
            </a:endParaRPr>
          </a:p>
          <a:p>
            <a:r>
              <a:rPr lang="en-US" sz="2400" dirty="0" smtClean="0">
                <a:gradFill>
                  <a:gsLst>
                    <a:gs pos="0">
                      <a:schemeClr val="tx1"/>
                    </a:gs>
                    <a:gs pos="100000">
                      <a:schemeClr val="tx1"/>
                    </a:gs>
                  </a:gsLst>
                  <a:lin ang="5400000" scaled="0"/>
                </a:gradFill>
              </a:rPr>
              <a:t>Top ask on user voice!</a:t>
            </a:r>
            <a:endParaRPr lang="en-US" sz="24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887074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8229600" cy="6962775"/>
          </a:xfrm>
          <a:prstGeom prst="rect">
            <a:avLst/>
          </a:prstGeom>
        </p:spPr>
      </p:pic>
      <p:sp>
        <p:nvSpPr>
          <p:cNvPr id="3" name="Text Placeholder 2"/>
          <p:cNvSpPr>
            <a:spLocks noGrp="1"/>
          </p:cNvSpPr>
          <p:nvPr>
            <p:ph type="body" sz="quarter" idx="10"/>
          </p:nvPr>
        </p:nvSpPr>
        <p:spPr>
          <a:xfrm>
            <a:off x="8123237" y="373062"/>
            <a:ext cx="11887200" cy="1066800"/>
          </a:xfrm>
        </p:spPr>
        <p:txBody>
          <a:bodyPr/>
          <a:lstStyle/>
          <a:p>
            <a:r>
              <a:rPr lang="en-US" dirty="0" smtClean="0"/>
              <a:t>Structured Exceptions</a:t>
            </a:r>
          </a:p>
          <a:p>
            <a:r>
              <a:rPr lang="en-US" dirty="0" smtClean="0"/>
              <a:t>Fully Supported </a:t>
            </a:r>
            <a:endParaRPr lang="en-US" dirty="0"/>
          </a:p>
        </p:txBody>
      </p:sp>
    </p:spTree>
    <p:extLst>
      <p:ext uri="{BB962C8B-B14F-4D97-AF65-F5344CB8AC3E}">
        <p14:creationId xmlns:p14="http://schemas.microsoft.com/office/powerpoint/2010/main" val="3939734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http://assets.cougar.nineentertainmentco.com.au/assets/TechLife/2012/06/06/1569/ivybridge_630x349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208" y="2836021"/>
            <a:ext cx="6000750" cy="3324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edia.bestofmicro.com/intel-cpu-history,J-T-15234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44462"/>
            <a:ext cx="1905226"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a:endCxn id="14" idx="0"/>
          </p:cNvCxnSpPr>
          <p:nvPr/>
        </p:nvCxnSpPr>
        <p:spPr>
          <a:xfrm>
            <a:off x="3551484" y="2201862"/>
            <a:ext cx="2269925" cy="1942336"/>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1646236" y="2201862"/>
            <a:ext cx="4114800" cy="1929916"/>
          </a:xfrm>
          <a:prstGeom prst="line">
            <a:avLst/>
          </a:prstGeom>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a:off x="3551124" y="144462"/>
            <a:ext cx="2330614" cy="3999736"/>
          </a:xfrm>
          <a:prstGeom prst="line">
            <a:avLst/>
          </a:prstGeom>
        </p:spPr>
        <p:style>
          <a:lnRef idx="1">
            <a:schemeClr val="accent3"/>
          </a:lnRef>
          <a:fillRef idx="0">
            <a:schemeClr val="accent3"/>
          </a:fillRef>
          <a:effectRef idx="0">
            <a:schemeClr val="accent3"/>
          </a:effectRef>
          <a:fontRef idx="minor">
            <a:schemeClr val="tx1"/>
          </a:fontRef>
        </p:style>
      </p:cxnSp>
      <p:sp>
        <p:nvSpPr>
          <p:cNvPr id="14" name="Rectangle 13"/>
          <p:cNvSpPr/>
          <p:nvPr/>
        </p:nvSpPr>
        <p:spPr bwMode="auto">
          <a:xfrm>
            <a:off x="5761044" y="4144216"/>
            <a:ext cx="120701" cy="664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279" tIns="91279" rIns="34235" bIns="34235" rtlCol="0" anchor="t" anchorCtr="0"/>
          <a:lstStyle/>
          <a:p>
            <a:pPr algn="ctr" defTabSz="930761"/>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3" name="Title 2"/>
          <p:cNvSpPr txBox="1">
            <a:spLocks/>
          </p:cNvSpPr>
          <p:nvPr/>
        </p:nvSpPr>
        <p:spPr>
          <a:xfrm>
            <a:off x="-17153" y="362772"/>
            <a:ext cx="11506200" cy="914400"/>
          </a:xfrm>
          <a:prstGeom prst="rect">
            <a:avLst/>
          </a:prstGeom>
        </p:spPr>
        <p:txBody>
          <a:bodyPr lIns="91279" tIns="45638" rIns="91279" bIns="45638"/>
          <a:lst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a:lstStyle>
          <a:p>
            <a:pPr algn="r"/>
            <a:r>
              <a:rPr lang="en-US" dirty="0" smtClean="0"/>
              <a:t>Ivy Bridge </a:t>
            </a:r>
            <a:endParaRPr lang="en-US" dirty="0"/>
          </a:p>
        </p:txBody>
      </p:sp>
      <p:sp>
        <p:nvSpPr>
          <p:cNvPr id="2" name="TextBox 1"/>
          <p:cNvSpPr txBox="1"/>
          <p:nvPr/>
        </p:nvSpPr>
        <p:spPr>
          <a:xfrm>
            <a:off x="1265242" y="5478469"/>
            <a:ext cx="3124199" cy="1200250"/>
          </a:xfrm>
          <a:prstGeom prst="rect">
            <a:avLst/>
          </a:prstGeom>
          <a:noFill/>
        </p:spPr>
        <p:txBody>
          <a:bodyPr wrap="square" lIns="91317" tIns="45661" rIns="91317" bIns="45661" rtlCol="0">
            <a:spAutoFit/>
          </a:bodyPr>
          <a:lstStyle/>
          <a:p>
            <a:r>
              <a:rPr lang="en-US" sz="3600" dirty="0">
                <a:gradFill>
                  <a:gsLst>
                    <a:gs pos="0">
                      <a:schemeClr val="tx1"/>
                    </a:gs>
                    <a:gs pos="100000">
                      <a:schemeClr val="tx1"/>
                    </a:gs>
                  </a:gsLst>
                  <a:lin ang="5400000" scaled="0"/>
                </a:gradFill>
              </a:rPr>
              <a:t>1.4 Billion Transistors</a:t>
            </a:r>
          </a:p>
        </p:txBody>
      </p:sp>
      <p:sp>
        <p:nvSpPr>
          <p:cNvPr id="6" name="Up Arrow 5"/>
          <p:cNvSpPr/>
          <p:nvPr/>
        </p:nvSpPr>
        <p:spPr bwMode="auto">
          <a:xfrm>
            <a:off x="5326094" y="4216196"/>
            <a:ext cx="990601" cy="1361328"/>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17" tIns="91317" rIns="34250" bIns="34250" rtlCol="0" anchor="t" anchorCtr="0"/>
          <a:lstStyle/>
          <a:p>
            <a:pPr algn="ctr" defTabSz="93115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93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2237" y="12115"/>
            <a:ext cx="10479088" cy="8077200"/>
          </a:xfrm>
          <a:prstGeom prst="rect">
            <a:avLst/>
          </a:prstGeom>
        </p:spPr>
      </p:pic>
      <p:pic>
        <p:nvPicPr>
          <p:cNvPr id="6" name="Picture 5"/>
          <p:cNvPicPr>
            <a:picLocks noChangeAspect="1"/>
          </p:cNvPicPr>
          <p:nvPr/>
        </p:nvPicPr>
        <p:blipFill>
          <a:blip r:embed="rId3"/>
          <a:stretch>
            <a:fillRect/>
          </a:stretch>
        </p:blipFill>
        <p:spPr>
          <a:xfrm>
            <a:off x="8123237" y="601662"/>
            <a:ext cx="3475037" cy="3257847"/>
          </a:xfrm>
          <a:prstGeom prst="rect">
            <a:avLst/>
          </a:prstGeom>
        </p:spPr>
      </p:pic>
    </p:spTree>
    <p:extLst>
      <p:ext uri="{BB962C8B-B14F-4D97-AF65-F5344CB8AC3E}">
        <p14:creationId xmlns:p14="http://schemas.microsoft.com/office/powerpoint/2010/main" val="4226678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5637" y="106362"/>
            <a:ext cx="11607800" cy="6529388"/>
          </a:xfrm>
          <a:prstGeom prst="rect">
            <a:avLst/>
          </a:prstGeom>
        </p:spPr>
      </p:pic>
    </p:spTree>
    <p:extLst>
      <p:ext uri="{BB962C8B-B14F-4D97-AF65-F5344CB8AC3E}">
        <p14:creationId xmlns:p14="http://schemas.microsoft.com/office/powerpoint/2010/main" val="3611921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735262"/>
            <a:ext cx="11506203" cy="912813"/>
          </a:xfrm>
        </p:spPr>
        <p:txBody>
          <a:bodyPr/>
          <a:lstStyle/>
          <a:p>
            <a:r>
              <a:rPr lang="en-US" dirty="0" smtClean="0"/>
              <a:t>Code generation is becoming more strategic and complex </a:t>
            </a:r>
            <a:endParaRPr lang="en-US" dirty="0"/>
          </a:p>
        </p:txBody>
      </p:sp>
    </p:spTree>
    <p:extLst>
      <p:ext uri="{BB962C8B-B14F-4D97-AF65-F5344CB8AC3E}">
        <p14:creationId xmlns:p14="http://schemas.microsoft.com/office/powerpoint/2010/main" val="206944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70437" y="209916"/>
            <a:ext cx="7381875" cy="6753225"/>
          </a:xfrm>
          <a:prstGeom prst="rect">
            <a:avLst/>
          </a:prstGeom>
        </p:spPr>
      </p:pic>
      <p:sp>
        <p:nvSpPr>
          <p:cNvPr id="3" name="TextBox 2"/>
          <p:cNvSpPr txBox="1"/>
          <p:nvPr/>
        </p:nvSpPr>
        <p:spPr>
          <a:xfrm>
            <a:off x="198437" y="830262"/>
            <a:ext cx="4038600" cy="5632311"/>
          </a:xfrm>
          <a:prstGeom prst="rect">
            <a:avLst/>
          </a:prstGeom>
          <a:noFill/>
        </p:spPr>
        <p:txBody>
          <a:bodyPr wrap="square" rtlCol="0">
            <a:spAutoFit/>
          </a:bodyPr>
          <a:lstStyle/>
          <a:p>
            <a:r>
              <a:rPr lang="en-US" sz="4000" b="1" dirty="0" smtClean="0">
                <a:gradFill>
                  <a:gsLst>
                    <a:gs pos="0">
                      <a:schemeClr val="tx1"/>
                    </a:gs>
                    <a:gs pos="100000">
                      <a:schemeClr val="tx1"/>
                    </a:gs>
                  </a:gsLst>
                  <a:lin ang="5400000" scaled="0"/>
                </a:gradFill>
              </a:rPr>
              <a:t>FPGA acceleration</a:t>
            </a:r>
          </a:p>
          <a:p>
            <a:endParaRPr lang="en-US" sz="4000" b="1" dirty="0" smtClean="0">
              <a:gradFill>
                <a:gsLst>
                  <a:gs pos="0">
                    <a:schemeClr val="tx1"/>
                  </a:gs>
                  <a:gs pos="100000">
                    <a:schemeClr val="tx1"/>
                  </a:gs>
                </a:gsLst>
                <a:lin ang="5400000" scaled="0"/>
              </a:gradFill>
            </a:endParaRPr>
          </a:p>
          <a:p>
            <a:r>
              <a:rPr lang="en-US" sz="4000" b="1" dirty="0" smtClean="0">
                <a:gradFill>
                  <a:gsLst>
                    <a:gs pos="0">
                      <a:schemeClr val="tx1"/>
                    </a:gs>
                    <a:gs pos="100000">
                      <a:schemeClr val="tx1"/>
                    </a:gs>
                  </a:gsLst>
                  <a:lin ang="5400000" scaled="0"/>
                </a:gradFill>
              </a:rPr>
              <a:t>Distributed Compute (MPI) </a:t>
            </a:r>
          </a:p>
          <a:p>
            <a:endParaRPr lang="en-US" sz="4000" b="1" dirty="0" smtClean="0">
              <a:gradFill>
                <a:gsLst>
                  <a:gs pos="0">
                    <a:schemeClr val="tx1"/>
                  </a:gs>
                  <a:gs pos="100000">
                    <a:schemeClr val="tx1"/>
                  </a:gs>
                </a:gsLst>
                <a:lin ang="5400000" scaled="0"/>
              </a:gradFill>
            </a:endParaRPr>
          </a:p>
          <a:p>
            <a:r>
              <a:rPr lang="en-US" sz="4000" b="1" dirty="0" smtClean="0">
                <a:gradFill>
                  <a:gsLst>
                    <a:gs pos="0">
                      <a:schemeClr val="tx1"/>
                    </a:gs>
                    <a:gs pos="100000">
                      <a:schemeClr val="tx1"/>
                    </a:gs>
                  </a:gsLst>
                  <a:lin ang="5400000" scaled="0"/>
                </a:gradFill>
              </a:rPr>
              <a:t>GPU Heterogeneous</a:t>
            </a:r>
          </a:p>
          <a:p>
            <a:r>
              <a:rPr lang="en-US" sz="4000" b="1" dirty="0" smtClean="0">
                <a:gradFill>
                  <a:gsLst>
                    <a:gs pos="0">
                      <a:schemeClr val="tx1"/>
                    </a:gs>
                    <a:gs pos="100000">
                      <a:schemeClr val="tx1"/>
                    </a:gs>
                  </a:gsLst>
                  <a:lin ang="5400000" scaled="0"/>
                </a:gradFill>
              </a:rPr>
              <a:t>Compute</a:t>
            </a:r>
          </a:p>
        </p:txBody>
      </p:sp>
    </p:spTree>
    <p:extLst>
      <p:ext uri="{BB962C8B-B14F-4D97-AF65-F5344CB8AC3E}">
        <p14:creationId xmlns:p14="http://schemas.microsoft.com/office/powerpoint/2010/main" val="13994687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2.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heme/theme1.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10.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11.xml><?xml version="1.0" encoding="utf-8"?>
<a:theme xmlns:a="http://schemas.openxmlformats.org/drawingml/2006/main" name="2_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1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13.xml><?xml version="1.0" encoding="utf-8"?>
<a:theme xmlns:a="http://schemas.openxmlformats.org/drawingml/2006/main" name="2_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14.xml><?xml version="1.0" encoding="utf-8"?>
<a:theme xmlns:a="http://schemas.openxmlformats.org/drawingml/2006/main" name="3_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7-20472_Visual_Studio_Template_Light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3D67AA"/>
      </a:hlink>
      <a:folHlink>
        <a:srgbClr val="3D67AA"/>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solidFill>
              <a:schemeClr val="accent6"/>
            </a:solidFill>
          </a:defRPr>
        </a:defPPr>
      </a:lstStyle>
    </a:txDef>
  </a:objectDefaults>
  <a:extraClrSchemeLst/>
</a:theme>
</file>

<file path=ppt/theme/theme7.xml><?xml version="1.0" encoding="utf-8"?>
<a:theme xmlns:a="http://schemas.openxmlformats.org/drawingml/2006/main" name="1_7-20472_Visual_Studio_Template_Light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3D67AA"/>
      </a:hlink>
      <a:folHlink>
        <a:srgbClr val="3D67AA"/>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solidFill>
              <a:schemeClr val="accent6"/>
            </a:solidFill>
          </a:defRPr>
        </a:defPPr>
      </a:lstStyle>
    </a:txDef>
  </a:objectDefaults>
  <a:extraClrSchemeLst/>
</a:theme>
</file>

<file path=ppt/theme/theme8.xml><?xml version="1.0" encoding="utf-8"?>
<a:theme xmlns:a="http://schemas.openxmlformats.org/drawingml/2006/main" name="2_7-20472_Visual_Studio_Template_Light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3D67AA"/>
      </a:hlink>
      <a:folHlink>
        <a:srgbClr val="3D67AA"/>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solidFill>
              <a:schemeClr val="accent6"/>
            </a:solidFill>
          </a:defRPr>
        </a:defPPr>
      </a:lstStyle>
    </a:txDef>
  </a:objectDefaults>
  <a:extraClrSchemeLst/>
</a:theme>
</file>

<file path=ppt/theme/theme9.xml><?xml version="1.0" encoding="utf-8"?>
<a:theme xmlns:a="http://schemas.openxmlformats.org/drawingml/2006/main" name="1_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BC550FA6FBC241A1BEAC5214EF25DA" ma:contentTypeVersion="0" ma:contentTypeDescription="Create a new document." ma:contentTypeScope="" ma:versionID="602957d95c43a971a4f7a43cf59a8a8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FDBBDE9-098C-40CB-B484-245971ABA2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Build_Template_16x9 (2)</Template>
  <TotalTime>29906</TotalTime>
  <Words>3364</Words>
  <Application>Microsoft Office PowerPoint</Application>
  <PresentationFormat>Custom</PresentationFormat>
  <Paragraphs>992</Paragraphs>
  <Slides>71</Slides>
  <Notes>13</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71</vt:i4>
      </vt:variant>
    </vt:vector>
  </HeadingPairs>
  <TitlesOfParts>
    <vt:vector size="95" baseType="lpstr">
      <vt:lpstr>ＭＳ Ｐゴシック</vt:lpstr>
      <vt:lpstr>Arial</vt:lpstr>
      <vt:lpstr>Avenir LT Pro 45 Book</vt:lpstr>
      <vt:lpstr>Calibri</vt:lpstr>
      <vt:lpstr>Consolas</vt:lpstr>
      <vt:lpstr>Corbel</vt:lpstr>
      <vt:lpstr>Segoe UI</vt:lpstr>
      <vt:lpstr>Segoe UI Light</vt:lpstr>
      <vt:lpstr>Times New Roman</vt:lpstr>
      <vt:lpstr>Wingdings</vt:lpstr>
      <vt:lpstr>Build_Template_16x9 (2)</vt:lpstr>
      <vt:lpstr>4_5-30405_Build_Template_16x9_White_Background</vt:lpstr>
      <vt:lpstr>3_5-30405_Build_Template_16x9_Red_Color_Background</vt:lpstr>
      <vt:lpstr>2_5-30405_Build_Template_16x9_LightBlue_Color_Background</vt:lpstr>
      <vt:lpstr>1_5-30405_Build_Template_16x9_DarkBlue_Color_Background</vt:lpstr>
      <vt:lpstr>7-20472_Visual_Studio_Template_Light_4x3</vt:lpstr>
      <vt:lpstr>1_7-20472_Visual_Studio_Template_Light_4x3</vt:lpstr>
      <vt:lpstr>2_7-20472_Visual_Studio_Template_Light_4x3</vt:lpstr>
      <vt:lpstr>1_Build_Template_16x9 (2)</vt:lpstr>
      <vt:lpstr>Digital Blue Tunnel 16x9</vt:lpstr>
      <vt:lpstr>2_Digital Blue Tunnel 16x9</vt:lpstr>
      <vt:lpstr>5-30629_Build_Template_DARK BLUE</vt:lpstr>
      <vt:lpstr>2_Build_Template_16x9 (2)</vt:lpstr>
      <vt:lpstr>3_Build_Template_16x9 (2)</vt:lpstr>
      <vt:lpstr>CLANG/C2 for Windows  Using the VS 2015 C++ code generation  (that also builds Windows, SQL, .Net, and Office)</vt:lpstr>
      <vt:lpstr>PowerPoint Presentation</vt:lpstr>
      <vt:lpstr>CLANG/LLVM  – Amazing community!</vt:lpstr>
      <vt:lpstr>PowerPoint Presentation</vt:lpstr>
      <vt:lpstr>Mission:     </vt:lpstr>
      <vt:lpstr>PowerPoint Presentation</vt:lpstr>
      <vt:lpstr>PowerPoint Presentation</vt:lpstr>
      <vt:lpstr>Code generation is becoming more strategic and complex </vt:lpstr>
      <vt:lpstr>PowerPoint Presentation</vt:lpstr>
      <vt:lpstr>PowerPoint Presentation</vt:lpstr>
      <vt:lpstr>Built with C++</vt:lpstr>
      <vt:lpstr>How we work – team level  </vt:lpstr>
      <vt:lpstr>1 (of 5) Full stack Windows Builds – 6.5 hour compile</vt:lpstr>
      <vt:lpstr>Within that context we shipped new </vt:lpstr>
      <vt:lpstr>IE Aurora Hack – Google  Dangling pointer vulnerability</vt:lpstr>
      <vt:lpstr>Chum – in the water </vt:lpstr>
      <vt:lpstr>Instrumentation: Data structures</vt:lpstr>
      <vt:lpstr>/Guard – new compiler switch </vt:lpstr>
      <vt:lpstr>Multicore – clock rate is not increasing !</vt:lpstr>
      <vt:lpstr>C++  - new asynchronous model </vt:lpstr>
      <vt:lpstr>Coroutine</vt:lpstr>
      <vt:lpstr>Execution</vt:lpstr>
      <vt:lpstr>Efficient and Scalable</vt:lpstr>
      <vt:lpstr>C++ - Vectorizing complex control flow</vt:lpstr>
      <vt:lpstr>Blackscholes – vectorized </vt:lpstr>
      <vt:lpstr>Vectorizing control flow </vt:lpstr>
      <vt:lpstr>PowerPoint Presentation</vt:lpstr>
      <vt:lpstr>Build Time – At a glance</vt:lpstr>
      <vt:lpstr>PowerPoint Presentation</vt:lpstr>
      <vt:lpstr>Example - edit</vt:lpstr>
      <vt:lpstr>Incremental build - workflow</vt:lpstr>
      <vt:lpstr>PowerPoint Presentation</vt:lpstr>
      <vt:lpstr>PowerPoint Presentation</vt:lpstr>
      <vt:lpstr>Profile Guided Optimization (Xbox One) </vt:lpstr>
      <vt:lpstr>VS2015 compilers build Windows - every day!  </vt:lpstr>
      <vt:lpstr>PowerPoint Presentation</vt:lpstr>
      <vt:lpstr>PowerPoint Presentation</vt:lpstr>
      <vt:lpstr>PowerPoint Presentation</vt:lpstr>
      <vt:lpstr>API + ABI</vt:lpstr>
      <vt:lpstr>API x ABI  x  Hardware</vt:lpstr>
      <vt:lpstr>PowerPoint Presentation</vt:lpstr>
      <vt:lpstr>PowerPoint Presentation</vt:lpstr>
      <vt:lpstr>Top Down -  C++ broad cross 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Universal cross platform </vt:lpstr>
      <vt:lpstr>PowerPoint Presentation</vt:lpstr>
      <vt:lpstr>#ifdef – Deal with “implementations”</vt:lpstr>
      <vt:lpstr>Now Compiles - #ifdef (conformance) </vt:lpstr>
      <vt:lpstr>Goes away </vt:lpstr>
      <vt:lpstr>Goes away </vt:lpstr>
      <vt:lpstr>Goes away </vt:lpstr>
      <vt:lpstr>Goes away – template bug work around</vt:lpstr>
      <vt:lpstr>Quick (Friday) Measurements</vt:lpstr>
      <vt:lpstr>PowerPoint Presentation</vt:lpstr>
      <vt:lpstr>C                       C++                      C++&lt;templates&gt;</vt:lpstr>
      <vt:lpstr>LLVM-C2 Bridge – VTune profiles show &lt; 1%   Vtune shows this on par with Bit Copy in the compiler</vt:lpstr>
      <vt:lpstr>PowerPoint Presentation</vt:lpstr>
      <vt:lpstr>PowerPoint Presentation</vt:lpstr>
      <vt:lpstr>Integer vectorization - full rewriting to determine vectorization, with undo 90% functional</vt:lpstr>
      <vt:lpstr>4 Demos</vt:lpstr>
      <vt:lpstr>PowerPoint Presentation</vt:lpstr>
      <vt:lpstr>PowerPoint Presentation</vt:lpstr>
      <vt:lpstr>PowerPoint Presentation</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subject>Build 2012</dc:subject>
  <dc:creator>Angie Nelson (Clearwater Group)</dc:creator>
  <cp:keywords>Build 2012</cp:keywords>
  <dc:description>Template: Mitchell Derrey, Silver Fox Productions
Formatting: 
Date: October 29th - November 2nd, 2012
Location: MSCC, Redmond, WA
Audience Type: Internal</dc:description>
  <cp:lastModifiedBy>James Radigan</cp:lastModifiedBy>
  <cp:revision>463</cp:revision>
  <dcterms:created xsi:type="dcterms:W3CDTF">2012-10-01T22:04:30Z</dcterms:created>
  <dcterms:modified xsi:type="dcterms:W3CDTF">2015-09-29T00:25:53Z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0x010100BCBC550FA6FBC241A1BEAC5214EF25DA</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